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7" r:id="rId3"/>
  </p:sldMasterIdLst>
  <p:notesMasterIdLst>
    <p:notesMasterId r:id="rId23"/>
  </p:notesMasterIdLst>
  <p:sldIdLst>
    <p:sldId id="414" r:id="rId4"/>
    <p:sldId id="428" r:id="rId5"/>
    <p:sldId id="436" r:id="rId6"/>
    <p:sldId id="437" r:id="rId7"/>
    <p:sldId id="438" r:id="rId8"/>
    <p:sldId id="452" r:id="rId9"/>
    <p:sldId id="385" r:id="rId10"/>
    <p:sldId id="419" r:id="rId11"/>
    <p:sldId id="420" r:id="rId12"/>
    <p:sldId id="423" r:id="rId13"/>
    <p:sldId id="415" r:id="rId14"/>
    <p:sldId id="421" r:id="rId15"/>
    <p:sldId id="418" r:id="rId16"/>
    <p:sldId id="386" r:id="rId17"/>
    <p:sldId id="408" r:id="rId18"/>
    <p:sldId id="424" r:id="rId19"/>
    <p:sldId id="425" r:id="rId20"/>
    <p:sldId id="426" r:id="rId21"/>
    <p:sldId id="42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6D6"/>
    <a:srgbClr val="FFB5FF"/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45"/>
    <p:restoredTop sz="94656"/>
  </p:normalViewPr>
  <p:slideViewPr>
    <p:cSldViewPr snapToGrid="0" snapToObjects="1">
      <p:cViewPr>
        <p:scale>
          <a:sx n="117" d="100"/>
          <a:sy n="117" d="100"/>
        </p:scale>
        <p:origin x="1272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A8DBED-E0EC-B447-8F6B-43332E88C518}" type="doc">
      <dgm:prSet loTypeId="urn:microsoft.com/office/officeart/2005/8/layout/radial4" loCatId="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F9408EB4-9598-B744-9422-EEF258165773}">
      <dgm:prSet phldrT="[Texte]"/>
      <dgm:spPr/>
      <dgm:t>
        <a:bodyPr/>
        <a:lstStyle/>
        <a:p>
          <a:r>
            <a:rPr lang="fr-FR" dirty="0"/>
            <a:t>STEP Extended</a:t>
          </a:r>
        </a:p>
        <a:p>
          <a:r>
            <a:rPr lang="fr-FR" dirty="0"/>
            <a:t>Architecture</a:t>
          </a:r>
        </a:p>
      </dgm:t>
    </dgm:pt>
    <dgm:pt modelId="{C0DD3873-1F7E-844F-A043-00292CCD6C5A}" type="parTrans" cxnId="{F067BBB0-2F0F-3D4E-8EE4-7896DBDD89D5}">
      <dgm:prSet/>
      <dgm:spPr/>
      <dgm:t>
        <a:bodyPr/>
        <a:lstStyle/>
        <a:p>
          <a:endParaRPr lang="fr-FR"/>
        </a:p>
      </dgm:t>
    </dgm:pt>
    <dgm:pt modelId="{74CC34B6-CC25-C24F-A1B4-DB2C93B44F28}" type="sibTrans" cxnId="{F067BBB0-2F0F-3D4E-8EE4-7896DBDD89D5}">
      <dgm:prSet/>
      <dgm:spPr/>
      <dgm:t>
        <a:bodyPr/>
        <a:lstStyle/>
        <a:p>
          <a:endParaRPr lang="fr-FR"/>
        </a:p>
      </dgm:t>
    </dgm:pt>
    <dgm:pt modelId="{ABF984FA-73C9-0841-9DCB-0DC65ACD4678}">
      <dgm:prSet phldrT="[Texte]"/>
      <dgm:spPr/>
      <dgm:t>
        <a:bodyPr/>
        <a:lstStyle/>
        <a:p>
          <a:r>
            <a:rPr lang="en-GB" b="1" dirty="0"/>
            <a:t>Broader community re-using the STEP information models and the STEP knowledge</a:t>
          </a:r>
          <a:endParaRPr lang="fr-FR" dirty="0"/>
        </a:p>
      </dgm:t>
    </dgm:pt>
    <dgm:pt modelId="{35D00E01-6A6F-F34D-B778-1AAD25AC3413}" type="parTrans" cxnId="{934283F3-8E4B-5E46-BEA7-26E4759BB74C}">
      <dgm:prSet/>
      <dgm:spPr/>
      <dgm:t>
        <a:bodyPr/>
        <a:lstStyle/>
        <a:p>
          <a:endParaRPr lang="fr-FR"/>
        </a:p>
      </dgm:t>
    </dgm:pt>
    <dgm:pt modelId="{956B1A8E-D593-7A45-8EB2-33496AF2BF50}" type="sibTrans" cxnId="{934283F3-8E4B-5E46-BEA7-26E4759BB74C}">
      <dgm:prSet/>
      <dgm:spPr/>
      <dgm:t>
        <a:bodyPr/>
        <a:lstStyle/>
        <a:p>
          <a:endParaRPr lang="fr-FR"/>
        </a:p>
      </dgm:t>
    </dgm:pt>
    <dgm:pt modelId="{10377E45-06B7-EB40-B86C-E070333DB5E4}">
      <dgm:prSet/>
      <dgm:spPr/>
      <dgm:t>
        <a:bodyPr/>
        <a:lstStyle/>
        <a:p>
          <a:r>
            <a:rPr lang="en-GB" b="1" dirty="0"/>
            <a:t>Ability to involve new developers in the maintenance and evolutions of STEP standards</a:t>
          </a:r>
        </a:p>
      </dgm:t>
    </dgm:pt>
    <dgm:pt modelId="{B01B0348-15E3-A643-B131-4DA5F90FBE8A}" type="parTrans" cxnId="{300BBD72-2D20-5948-B811-68C63ECF52B0}">
      <dgm:prSet/>
      <dgm:spPr/>
      <dgm:t>
        <a:bodyPr/>
        <a:lstStyle/>
        <a:p>
          <a:endParaRPr lang="fr-FR"/>
        </a:p>
      </dgm:t>
    </dgm:pt>
    <dgm:pt modelId="{26D74704-4752-B447-B569-F91674223152}" type="sibTrans" cxnId="{300BBD72-2D20-5948-B811-68C63ECF52B0}">
      <dgm:prSet/>
      <dgm:spPr/>
      <dgm:t>
        <a:bodyPr/>
        <a:lstStyle/>
        <a:p>
          <a:endParaRPr lang="fr-FR"/>
        </a:p>
      </dgm:t>
    </dgm:pt>
    <dgm:pt modelId="{1FBE04BF-D923-C841-B773-24CE211E038B}">
      <dgm:prSet/>
      <dgm:spPr/>
      <dgm:t>
        <a:bodyPr/>
        <a:lstStyle/>
        <a:p>
          <a:r>
            <a:rPr lang="en-GB" b="1" dirty="0"/>
            <a:t>Ability to use new implementations technologies for business processes based on the STEP information model</a:t>
          </a:r>
        </a:p>
      </dgm:t>
    </dgm:pt>
    <dgm:pt modelId="{DF3EA50F-A224-EC48-AB5D-5CA931652ECA}" type="parTrans" cxnId="{A6DC94DE-0FFA-7443-A165-78F0F1020776}">
      <dgm:prSet/>
      <dgm:spPr/>
      <dgm:t>
        <a:bodyPr/>
        <a:lstStyle/>
        <a:p>
          <a:endParaRPr lang="fr-FR"/>
        </a:p>
      </dgm:t>
    </dgm:pt>
    <dgm:pt modelId="{44AB1554-11A1-EF48-A3AF-767A8499BC42}" type="sibTrans" cxnId="{A6DC94DE-0FFA-7443-A165-78F0F1020776}">
      <dgm:prSet/>
      <dgm:spPr/>
      <dgm:t>
        <a:bodyPr/>
        <a:lstStyle/>
        <a:p>
          <a:endParaRPr lang="fr-FR"/>
        </a:p>
      </dgm:t>
    </dgm:pt>
    <dgm:pt modelId="{AA3975D2-F052-C04E-9865-AE0C29C06ACC}">
      <dgm:prSet/>
      <dgm:spPr/>
      <dgm:t>
        <a:bodyPr/>
        <a:lstStyle/>
        <a:p>
          <a:r>
            <a:rPr lang="en-GB" b="1" dirty="0"/>
            <a:t>Global model based framework from information modelling to implementations and tests </a:t>
          </a:r>
          <a:r>
            <a:rPr lang="en-GB" b="1" dirty="0" err="1"/>
            <a:t>assesments</a:t>
          </a:r>
          <a:endParaRPr lang="en-GB" b="1" dirty="0"/>
        </a:p>
      </dgm:t>
    </dgm:pt>
    <dgm:pt modelId="{CAB5909C-00F3-1A42-8584-04E2568C6CBB}" type="parTrans" cxnId="{6E907932-8AF6-4E41-A1D4-E934073B3DEE}">
      <dgm:prSet/>
      <dgm:spPr/>
      <dgm:t>
        <a:bodyPr/>
        <a:lstStyle/>
        <a:p>
          <a:endParaRPr lang="fr-FR"/>
        </a:p>
      </dgm:t>
    </dgm:pt>
    <dgm:pt modelId="{C75C0690-D250-9D4A-B0A6-EC641BB841D6}" type="sibTrans" cxnId="{6E907932-8AF6-4E41-A1D4-E934073B3DEE}">
      <dgm:prSet/>
      <dgm:spPr/>
      <dgm:t>
        <a:bodyPr/>
        <a:lstStyle/>
        <a:p>
          <a:endParaRPr lang="fr-FR"/>
        </a:p>
      </dgm:t>
    </dgm:pt>
    <dgm:pt modelId="{E8D7B790-681A-B644-BE90-7C431A4979F3}">
      <dgm:prSet/>
      <dgm:spPr/>
      <dgm:t>
        <a:bodyPr/>
        <a:lstStyle/>
        <a:p>
          <a:r>
            <a:rPr lang="en-GB" b="1" dirty="0"/>
            <a:t>Maintain integration with the existing STEP information model</a:t>
          </a:r>
        </a:p>
      </dgm:t>
    </dgm:pt>
    <dgm:pt modelId="{837EFE5E-EC9F-9348-998A-93B2092FFE66}" type="parTrans" cxnId="{021897D5-AFFF-9D45-A062-E5B00806EE93}">
      <dgm:prSet/>
      <dgm:spPr/>
      <dgm:t>
        <a:bodyPr/>
        <a:lstStyle/>
        <a:p>
          <a:endParaRPr lang="fr-FR"/>
        </a:p>
      </dgm:t>
    </dgm:pt>
    <dgm:pt modelId="{C8281DAA-C9EB-CE4B-BD62-25180356CB70}" type="sibTrans" cxnId="{021897D5-AFFF-9D45-A062-E5B00806EE93}">
      <dgm:prSet/>
      <dgm:spPr/>
      <dgm:t>
        <a:bodyPr/>
        <a:lstStyle/>
        <a:p>
          <a:endParaRPr lang="fr-FR"/>
        </a:p>
      </dgm:t>
    </dgm:pt>
    <dgm:pt modelId="{7524A694-E3D5-4D47-8AEB-349504A10000}" type="pres">
      <dgm:prSet presAssocID="{50A8DBED-E0EC-B447-8F6B-43332E88C51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DFBB5DF-9DE5-6A49-89C3-190FE71065B5}" type="pres">
      <dgm:prSet presAssocID="{F9408EB4-9598-B744-9422-EEF258165773}" presName="centerShape" presStyleLbl="node0" presStyleIdx="0" presStyleCnt="1"/>
      <dgm:spPr/>
    </dgm:pt>
    <dgm:pt modelId="{270DE620-14CC-5C4F-AC83-A177C7709E2D}" type="pres">
      <dgm:prSet presAssocID="{35D00E01-6A6F-F34D-B778-1AAD25AC3413}" presName="parTrans" presStyleLbl="bgSibTrans2D1" presStyleIdx="0" presStyleCnt="5"/>
      <dgm:spPr/>
    </dgm:pt>
    <dgm:pt modelId="{1094F3FC-DB04-9F42-A3D6-C562BE278F4F}" type="pres">
      <dgm:prSet presAssocID="{ABF984FA-73C9-0841-9DCB-0DC65ACD4678}" presName="node" presStyleLbl="node1" presStyleIdx="0" presStyleCnt="5">
        <dgm:presLayoutVars>
          <dgm:bulletEnabled val="1"/>
        </dgm:presLayoutVars>
      </dgm:prSet>
      <dgm:spPr/>
    </dgm:pt>
    <dgm:pt modelId="{144C5D40-174D-7842-95C0-0E24408F49F7}" type="pres">
      <dgm:prSet presAssocID="{B01B0348-15E3-A643-B131-4DA5F90FBE8A}" presName="parTrans" presStyleLbl="bgSibTrans2D1" presStyleIdx="1" presStyleCnt="5"/>
      <dgm:spPr/>
    </dgm:pt>
    <dgm:pt modelId="{F16A853E-1AF8-2C4B-8E88-F8E280C683D2}" type="pres">
      <dgm:prSet presAssocID="{10377E45-06B7-EB40-B86C-E070333DB5E4}" presName="node" presStyleLbl="node1" presStyleIdx="1" presStyleCnt="5">
        <dgm:presLayoutVars>
          <dgm:bulletEnabled val="1"/>
        </dgm:presLayoutVars>
      </dgm:prSet>
      <dgm:spPr/>
    </dgm:pt>
    <dgm:pt modelId="{AF0619B6-4149-FF4C-B25D-15A8E608F2A6}" type="pres">
      <dgm:prSet presAssocID="{DF3EA50F-A224-EC48-AB5D-5CA931652ECA}" presName="parTrans" presStyleLbl="bgSibTrans2D1" presStyleIdx="2" presStyleCnt="5"/>
      <dgm:spPr/>
    </dgm:pt>
    <dgm:pt modelId="{666B7E07-247C-0D40-A3ED-EAD5740A4F2C}" type="pres">
      <dgm:prSet presAssocID="{1FBE04BF-D923-C841-B773-24CE211E038B}" presName="node" presStyleLbl="node1" presStyleIdx="2" presStyleCnt="5">
        <dgm:presLayoutVars>
          <dgm:bulletEnabled val="1"/>
        </dgm:presLayoutVars>
      </dgm:prSet>
      <dgm:spPr/>
    </dgm:pt>
    <dgm:pt modelId="{0A094595-B35E-B541-B8CA-B874552EDD1F}" type="pres">
      <dgm:prSet presAssocID="{CAB5909C-00F3-1A42-8584-04E2568C6CBB}" presName="parTrans" presStyleLbl="bgSibTrans2D1" presStyleIdx="3" presStyleCnt="5"/>
      <dgm:spPr/>
    </dgm:pt>
    <dgm:pt modelId="{5805BE58-88F2-CD4E-859C-F61E9E4BBE68}" type="pres">
      <dgm:prSet presAssocID="{AA3975D2-F052-C04E-9865-AE0C29C06ACC}" presName="node" presStyleLbl="node1" presStyleIdx="3" presStyleCnt="5" custRadScaleRad="99071" custRadScaleInc="21857">
        <dgm:presLayoutVars>
          <dgm:bulletEnabled val="1"/>
        </dgm:presLayoutVars>
      </dgm:prSet>
      <dgm:spPr/>
    </dgm:pt>
    <dgm:pt modelId="{ED07B4AE-2B5B-1849-A846-9CA63AFBD3B2}" type="pres">
      <dgm:prSet presAssocID="{837EFE5E-EC9F-9348-998A-93B2092FFE66}" presName="parTrans" presStyleLbl="bgSibTrans2D1" presStyleIdx="4" presStyleCnt="5"/>
      <dgm:spPr/>
    </dgm:pt>
    <dgm:pt modelId="{B9709AA4-D8B7-7E47-9FEE-BACDEE43F670}" type="pres">
      <dgm:prSet presAssocID="{E8D7B790-681A-B644-BE90-7C431A4979F3}" presName="node" presStyleLbl="node1" presStyleIdx="4" presStyleCnt="5">
        <dgm:presLayoutVars>
          <dgm:bulletEnabled val="1"/>
        </dgm:presLayoutVars>
      </dgm:prSet>
      <dgm:spPr/>
    </dgm:pt>
  </dgm:ptLst>
  <dgm:cxnLst>
    <dgm:cxn modelId="{2AA8CC12-80F8-A746-B590-7BEC6B8D4EB1}" type="presOf" srcId="{AA3975D2-F052-C04E-9865-AE0C29C06ACC}" destId="{5805BE58-88F2-CD4E-859C-F61E9E4BBE68}" srcOrd="0" destOrd="0" presId="urn:microsoft.com/office/officeart/2005/8/layout/radial4"/>
    <dgm:cxn modelId="{6E907932-8AF6-4E41-A1D4-E934073B3DEE}" srcId="{F9408EB4-9598-B744-9422-EEF258165773}" destId="{AA3975D2-F052-C04E-9865-AE0C29C06ACC}" srcOrd="3" destOrd="0" parTransId="{CAB5909C-00F3-1A42-8584-04E2568C6CBB}" sibTransId="{C75C0690-D250-9D4A-B0A6-EC641BB841D6}"/>
    <dgm:cxn modelId="{F64D0239-84F2-1B4B-8A6E-4F7E1E31CA81}" type="presOf" srcId="{CAB5909C-00F3-1A42-8584-04E2568C6CBB}" destId="{0A094595-B35E-B541-B8CA-B874552EDD1F}" srcOrd="0" destOrd="0" presId="urn:microsoft.com/office/officeart/2005/8/layout/radial4"/>
    <dgm:cxn modelId="{9F5DE15E-2F84-DC45-9C73-910C3EB5D94D}" type="presOf" srcId="{E8D7B790-681A-B644-BE90-7C431A4979F3}" destId="{B9709AA4-D8B7-7E47-9FEE-BACDEE43F670}" srcOrd="0" destOrd="0" presId="urn:microsoft.com/office/officeart/2005/8/layout/radial4"/>
    <dgm:cxn modelId="{BD6D1A6D-B37E-0C4A-9352-95AE16268593}" type="presOf" srcId="{B01B0348-15E3-A643-B131-4DA5F90FBE8A}" destId="{144C5D40-174D-7842-95C0-0E24408F49F7}" srcOrd="0" destOrd="0" presId="urn:microsoft.com/office/officeart/2005/8/layout/radial4"/>
    <dgm:cxn modelId="{AF2A1E71-E5FB-4343-A8C6-FE8F5F446FDB}" type="presOf" srcId="{ABF984FA-73C9-0841-9DCB-0DC65ACD4678}" destId="{1094F3FC-DB04-9F42-A3D6-C562BE278F4F}" srcOrd="0" destOrd="0" presId="urn:microsoft.com/office/officeart/2005/8/layout/radial4"/>
    <dgm:cxn modelId="{300BBD72-2D20-5948-B811-68C63ECF52B0}" srcId="{F9408EB4-9598-B744-9422-EEF258165773}" destId="{10377E45-06B7-EB40-B86C-E070333DB5E4}" srcOrd="1" destOrd="0" parTransId="{B01B0348-15E3-A643-B131-4DA5F90FBE8A}" sibTransId="{26D74704-4752-B447-B569-F91674223152}"/>
    <dgm:cxn modelId="{E0C30B87-9AFF-C646-9561-99FC9532CADB}" type="presOf" srcId="{F9408EB4-9598-B744-9422-EEF258165773}" destId="{8DFBB5DF-9DE5-6A49-89C3-190FE71065B5}" srcOrd="0" destOrd="0" presId="urn:microsoft.com/office/officeart/2005/8/layout/radial4"/>
    <dgm:cxn modelId="{F067BBB0-2F0F-3D4E-8EE4-7896DBDD89D5}" srcId="{50A8DBED-E0EC-B447-8F6B-43332E88C518}" destId="{F9408EB4-9598-B744-9422-EEF258165773}" srcOrd="0" destOrd="0" parTransId="{C0DD3873-1F7E-844F-A043-00292CCD6C5A}" sibTransId="{74CC34B6-CC25-C24F-A1B4-DB2C93B44F28}"/>
    <dgm:cxn modelId="{4FE2E0B4-0B9C-9143-8420-E5F246C4BE71}" type="presOf" srcId="{10377E45-06B7-EB40-B86C-E070333DB5E4}" destId="{F16A853E-1AF8-2C4B-8E88-F8E280C683D2}" srcOrd="0" destOrd="0" presId="urn:microsoft.com/office/officeart/2005/8/layout/radial4"/>
    <dgm:cxn modelId="{021897D5-AFFF-9D45-A062-E5B00806EE93}" srcId="{F9408EB4-9598-B744-9422-EEF258165773}" destId="{E8D7B790-681A-B644-BE90-7C431A4979F3}" srcOrd="4" destOrd="0" parTransId="{837EFE5E-EC9F-9348-998A-93B2092FFE66}" sibTransId="{C8281DAA-C9EB-CE4B-BD62-25180356CB70}"/>
    <dgm:cxn modelId="{00FC8AD8-EB7E-F644-B768-DBD20A41B0E0}" type="presOf" srcId="{DF3EA50F-A224-EC48-AB5D-5CA931652ECA}" destId="{AF0619B6-4149-FF4C-B25D-15A8E608F2A6}" srcOrd="0" destOrd="0" presId="urn:microsoft.com/office/officeart/2005/8/layout/radial4"/>
    <dgm:cxn modelId="{AFC7A7D9-F25D-BF4C-A396-1A40D1F37907}" type="presOf" srcId="{837EFE5E-EC9F-9348-998A-93B2092FFE66}" destId="{ED07B4AE-2B5B-1849-A846-9CA63AFBD3B2}" srcOrd="0" destOrd="0" presId="urn:microsoft.com/office/officeart/2005/8/layout/radial4"/>
    <dgm:cxn modelId="{A6DC94DE-0FFA-7443-A165-78F0F1020776}" srcId="{F9408EB4-9598-B744-9422-EEF258165773}" destId="{1FBE04BF-D923-C841-B773-24CE211E038B}" srcOrd="2" destOrd="0" parTransId="{DF3EA50F-A224-EC48-AB5D-5CA931652ECA}" sibTransId="{44AB1554-11A1-EF48-A3AF-767A8499BC42}"/>
    <dgm:cxn modelId="{6C5856E7-9856-BD43-92ED-2042FA6A9ABC}" type="presOf" srcId="{50A8DBED-E0EC-B447-8F6B-43332E88C518}" destId="{7524A694-E3D5-4D47-8AEB-349504A10000}" srcOrd="0" destOrd="0" presId="urn:microsoft.com/office/officeart/2005/8/layout/radial4"/>
    <dgm:cxn modelId="{481695EA-5FCA-D648-B3BB-73EDFC8054D3}" type="presOf" srcId="{35D00E01-6A6F-F34D-B778-1AAD25AC3413}" destId="{270DE620-14CC-5C4F-AC83-A177C7709E2D}" srcOrd="0" destOrd="0" presId="urn:microsoft.com/office/officeart/2005/8/layout/radial4"/>
    <dgm:cxn modelId="{934283F3-8E4B-5E46-BEA7-26E4759BB74C}" srcId="{F9408EB4-9598-B744-9422-EEF258165773}" destId="{ABF984FA-73C9-0841-9DCB-0DC65ACD4678}" srcOrd="0" destOrd="0" parTransId="{35D00E01-6A6F-F34D-B778-1AAD25AC3413}" sibTransId="{956B1A8E-D593-7A45-8EB2-33496AF2BF50}"/>
    <dgm:cxn modelId="{587C19F9-45FA-7E4B-AF14-B85D3A792416}" type="presOf" srcId="{1FBE04BF-D923-C841-B773-24CE211E038B}" destId="{666B7E07-247C-0D40-A3ED-EAD5740A4F2C}" srcOrd="0" destOrd="0" presId="urn:microsoft.com/office/officeart/2005/8/layout/radial4"/>
    <dgm:cxn modelId="{54326154-7949-0346-B013-9C0DFAAA0F6E}" type="presParOf" srcId="{7524A694-E3D5-4D47-8AEB-349504A10000}" destId="{8DFBB5DF-9DE5-6A49-89C3-190FE71065B5}" srcOrd="0" destOrd="0" presId="urn:microsoft.com/office/officeart/2005/8/layout/radial4"/>
    <dgm:cxn modelId="{4FDEBF12-E557-7845-91E6-5E7FCEDBF9F0}" type="presParOf" srcId="{7524A694-E3D5-4D47-8AEB-349504A10000}" destId="{270DE620-14CC-5C4F-AC83-A177C7709E2D}" srcOrd="1" destOrd="0" presId="urn:microsoft.com/office/officeart/2005/8/layout/radial4"/>
    <dgm:cxn modelId="{ED5EAD10-5C9E-8243-B781-66948FCED5B5}" type="presParOf" srcId="{7524A694-E3D5-4D47-8AEB-349504A10000}" destId="{1094F3FC-DB04-9F42-A3D6-C562BE278F4F}" srcOrd="2" destOrd="0" presId="urn:microsoft.com/office/officeart/2005/8/layout/radial4"/>
    <dgm:cxn modelId="{136153EC-4B6A-7C4B-8633-2642B3D8E753}" type="presParOf" srcId="{7524A694-E3D5-4D47-8AEB-349504A10000}" destId="{144C5D40-174D-7842-95C0-0E24408F49F7}" srcOrd="3" destOrd="0" presId="urn:microsoft.com/office/officeart/2005/8/layout/radial4"/>
    <dgm:cxn modelId="{248A07AB-8BEF-454F-8CAE-64F813FE31C2}" type="presParOf" srcId="{7524A694-E3D5-4D47-8AEB-349504A10000}" destId="{F16A853E-1AF8-2C4B-8E88-F8E280C683D2}" srcOrd="4" destOrd="0" presId="urn:microsoft.com/office/officeart/2005/8/layout/radial4"/>
    <dgm:cxn modelId="{06E6549A-C04C-3F40-841C-8898208075F1}" type="presParOf" srcId="{7524A694-E3D5-4D47-8AEB-349504A10000}" destId="{AF0619B6-4149-FF4C-B25D-15A8E608F2A6}" srcOrd="5" destOrd="0" presId="urn:microsoft.com/office/officeart/2005/8/layout/radial4"/>
    <dgm:cxn modelId="{E4D3380D-A932-774E-8985-F1BDA393049A}" type="presParOf" srcId="{7524A694-E3D5-4D47-8AEB-349504A10000}" destId="{666B7E07-247C-0D40-A3ED-EAD5740A4F2C}" srcOrd="6" destOrd="0" presId="urn:microsoft.com/office/officeart/2005/8/layout/radial4"/>
    <dgm:cxn modelId="{F9E97852-DAF3-994C-9573-54B5ECFFC883}" type="presParOf" srcId="{7524A694-E3D5-4D47-8AEB-349504A10000}" destId="{0A094595-B35E-B541-B8CA-B874552EDD1F}" srcOrd="7" destOrd="0" presId="urn:microsoft.com/office/officeart/2005/8/layout/radial4"/>
    <dgm:cxn modelId="{A60EAB58-BA52-A644-B9E6-4F0C60354472}" type="presParOf" srcId="{7524A694-E3D5-4D47-8AEB-349504A10000}" destId="{5805BE58-88F2-CD4E-859C-F61E9E4BBE68}" srcOrd="8" destOrd="0" presId="urn:microsoft.com/office/officeart/2005/8/layout/radial4"/>
    <dgm:cxn modelId="{50D51A3C-A20F-6F4C-B06B-5D2E5BDE1556}" type="presParOf" srcId="{7524A694-E3D5-4D47-8AEB-349504A10000}" destId="{ED07B4AE-2B5B-1849-A846-9CA63AFBD3B2}" srcOrd="9" destOrd="0" presId="urn:microsoft.com/office/officeart/2005/8/layout/radial4"/>
    <dgm:cxn modelId="{C28D3D40-026D-6B4D-92FE-16CBFF280F80}" type="presParOf" srcId="{7524A694-E3D5-4D47-8AEB-349504A10000}" destId="{B9709AA4-D8B7-7E47-9FEE-BACDEE43F670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FBB5DF-9DE5-6A49-89C3-190FE71065B5}">
      <dsp:nvSpPr>
        <dsp:cNvPr id="0" name=""/>
        <dsp:cNvSpPr/>
      </dsp:nvSpPr>
      <dsp:spPr>
        <a:xfrm>
          <a:off x="3018155" y="3072899"/>
          <a:ext cx="2091690" cy="20916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kern="1200" dirty="0"/>
            <a:t>STEP Extended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kern="1200" dirty="0"/>
            <a:t>Architecture</a:t>
          </a:r>
        </a:p>
      </dsp:txBody>
      <dsp:txXfrm>
        <a:off x="3324476" y="3379220"/>
        <a:ext cx="1479048" cy="1479048"/>
      </dsp:txXfrm>
    </dsp:sp>
    <dsp:sp modelId="{270DE620-14CC-5C4F-AC83-A177C7709E2D}">
      <dsp:nvSpPr>
        <dsp:cNvPr id="0" name=""/>
        <dsp:cNvSpPr/>
      </dsp:nvSpPr>
      <dsp:spPr>
        <a:xfrm rot="10800000">
          <a:off x="994175" y="3820678"/>
          <a:ext cx="1912661" cy="596131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094F3FC-DB04-9F42-A3D6-C562BE278F4F}">
      <dsp:nvSpPr>
        <dsp:cNvPr id="0" name=""/>
        <dsp:cNvSpPr/>
      </dsp:nvSpPr>
      <dsp:spPr>
        <a:xfrm>
          <a:off x="622" y="3323902"/>
          <a:ext cx="1987105" cy="158968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Broader community re-using the STEP information models and the STEP knowledge</a:t>
          </a:r>
          <a:endParaRPr lang="fr-FR" sz="1600" kern="1200" dirty="0"/>
        </a:p>
      </dsp:txBody>
      <dsp:txXfrm>
        <a:off x="47182" y="3370462"/>
        <a:ext cx="1893985" cy="1496564"/>
      </dsp:txXfrm>
    </dsp:sp>
    <dsp:sp modelId="{144C5D40-174D-7842-95C0-0E24408F49F7}">
      <dsp:nvSpPr>
        <dsp:cNvPr id="0" name=""/>
        <dsp:cNvSpPr/>
      </dsp:nvSpPr>
      <dsp:spPr>
        <a:xfrm rot="13500000">
          <a:off x="1613203" y="2326212"/>
          <a:ext cx="1912661" cy="596131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16A853E-1AF8-2C4B-8E88-F8E280C683D2}">
      <dsp:nvSpPr>
        <dsp:cNvPr id="0" name=""/>
        <dsp:cNvSpPr/>
      </dsp:nvSpPr>
      <dsp:spPr>
        <a:xfrm>
          <a:off x="899753" y="1153208"/>
          <a:ext cx="1987105" cy="158968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Ability to involve new developers in the maintenance and evolutions of STEP standards</a:t>
          </a:r>
        </a:p>
      </dsp:txBody>
      <dsp:txXfrm>
        <a:off x="946313" y="1199768"/>
        <a:ext cx="1893985" cy="1496564"/>
      </dsp:txXfrm>
    </dsp:sp>
    <dsp:sp modelId="{AF0619B6-4149-FF4C-B25D-15A8E608F2A6}">
      <dsp:nvSpPr>
        <dsp:cNvPr id="0" name=""/>
        <dsp:cNvSpPr/>
      </dsp:nvSpPr>
      <dsp:spPr>
        <a:xfrm rot="16200000">
          <a:off x="3107669" y="1707184"/>
          <a:ext cx="1912661" cy="596131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66B7E07-247C-0D40-A3ED-EAD5740A4F2C}">
      <dsp:nvSpPr>
        <dsp:cNvPr id="0" name=""/>
        <dsp:cNvSpPr/>
      </dsp:nvSpPr>
      <dsp:spPr>
        <a:xfrm>
          <a:off x="3070447" y="254077"/>
          <a:ext cx="1987105" cy="15896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Ability to use new implementations technologies for business processes based on the STEP information model</a:t>
          </a:r>
        </a:p>
      </dsp:txBody>
      <dsp:txXfrm>
        <a:off x="3117007" y="300637"/>
        <a:ext cx="1893985" cy="1496564"/>
      </dsp:txXfrm>
    </dsp:sp>
    <dsp:sp modelId="{0A094595-B35E-B541-B8CA-B874552EDD1F}">
      <dsp:nvSpPr>
        <dsp:cNvPr id="0" name=""/>
        <dsp:cNvSpPr/>
      </dsp:nvSpPr>
      <dsp:spPr>
        <a:xfrm rot="19372111">
          <a:off x="4794139" y="2553957"/>
          <a:ext cx="1885710" cy="596131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05BE58-88F2-CD4E-859C-F61E9E4BBE68}">
      <dsp:nvSpPr>
        <dsp:cNvPr id="0" name=""/>
        <dsp:cNvSpPr/>
      </dsp:nvSpPr>
      <dsp:spPr>
        <a:xfrm>
          <a:off x="5495135" y="1488029"/>
          <a:ext cx="1987105" cy="15896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Global model based framework from information modelling to implementations and tests </a:t>
          </a:r>
          <a:r>
            <a:rPr lang="en-GB" sz="1600" b="1" kern="1200" dirty="0" err="1"/>
            <a:t>assesments</a:t>
          </a:r>
          <a:endParaRPr lang="en-GB" sz="1600" b="1" kern="1200" dirty="0"/>
        </a:p>
      </dsp:txBody>
      <dsp:txXfrm>
        <a:off x="5541695" y="1534589"/>
        <a:ext cx="1893985" cy="1496564"/>
      </dsp:txXfrm>
    </dsp:sp>
    <dsp:sp modelId="{ED07B4AE-2B5B-1849-A846-9CA63AFBD3B2}">
      <dsp:nvSpPr>
        <dsp:cNvPr id="0" name=""/>
        <dsp:cNvSpPr/>
      </dsp:nvSpPr>
      <dsp:spPr>
        <a:xfrm>
          <a:off x="5221163" y="3820678"/>
          <a:ext cx="1912661" cy="596131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9709AA4-D8B7-7E47-9FEE-BACDEE43F670}">
      <dsp:nvSpPr>
        <dsp:cNvPr id="0" name=""/>
        <dsp:cNvSpPr/>
      </dsp:nvSpPr>
      <dsp:spPr>
        <a:xfrm>
          <a:off x="6140272" y="3323902"/>
          <a:ext cx="1987105" cy="158968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Maintain integration with the existing STEP information model</a:t>
          </a:r>
        </a:p>
      </dsp:txBody>
      <dsp:txXfrm>
        <a:off x="6186832" y="3370462"/>
        <a:ext cx="1893985" cy="14965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4EA71-1E00-2746-99AD-3860773B7A79}" type="datetimeFigureOut">
              <a:rPr lang="en-GB" smtClean="0"/>
              <a:t>25/04/2018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AA531-D1A7-C642-AD84-85CFB5ADC3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4513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AA531-D1A7-C642-AD84-85CFB5ADC34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403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AA531-D1A7-C642-AD84-85CFB5ADC34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1910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D6CC0E-0F16-4297-9A18-5682437AF800}" type="slidenum">
              <a:rPr lang="de-DE" altLang="de-DE" smtClean="0"/>
              <a:pPr/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95088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STEPMod</a:t>
            </a:r>
            <a:r>
              <a:rPr lang="en-US" dirty="0"/>
              <a:t> Support and Enhancement</a:t>
            </a:r>
            <a:r>
              <a:rPr lang="en-US" baseline="0" dirty="0"/>
              <a:t> is not officially part of the AP242E2 project but awareness of any activity is important to assure AP242E2 meets its objectives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7F7C5F-EA28-4D76-BC1D-17AC90898F8D}" type="slidenum">
              <a:rPr lang="en-US" alt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685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4FECC8-29F9-2F49-AEEC-3FBC28D8B28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5400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4FECC8-29F9-2F49-AEEC-3FBC28D8B28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4737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AA531-D1A7-C642-AD84-85CFB5ADC34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284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4FECC8-29F9-2F49-AEEC-3FBC28D8B28C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064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FFE68-D40C-1B4F-A13F-E2A8850C12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47EDFC-1A0E-DD4D-BB0A-6626AE4CBE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2D695-979C-D645-BAC8-A3C718D21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 Apr 2018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620C32-11F7-094E-964C-6DC85C56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STEP Extended Architecture @ AIA-ASD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FE33C-66AA-1843-A525-29F582BC0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6EAF-88D5-3042-852B-1E32896682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9331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40740-5DF2-A74C-8266-9DA33AA77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1FB3A3-EE20-8A49-BD2E-516D54FA55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8E29E-D0B8-7A4E-8814-8851DBC19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 Apr 2018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824F7-D189-FB41-B0CE-384FDFD6F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STEP Extended Architecture @ AIA-ASD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28EF43-0C22-AF46-9E2B-FBDBCD94A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6EAF-88D5-3042-852B-1E32896682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7630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9D14-1D1A-CD43-8687-5B1F0F9C8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D8E2E3-3924-AD4E-826F-8692EC10B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 Apr 2018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04A528-1636-F24F-B98F-2DE7E3B2F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STEP Extended Architecture @ AIA-ASD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4E5743-8BC0-424B-8C32-E216C3617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6EAF-88D5-3042-852B-1E328966825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5103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09119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D35143-531E-7549-84FC-1A6C5C3CD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7177F5-1CF4-1E41-9E5F-FEA463D37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6DEED4-7CA1-674A-809B-9BFF15E77E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25 Apr 2018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31E14-3869-3B4E-8C85-3AC4BFC99B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STEP Extended Architecture @ AIA-ASD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BC1AC7-8BB5-2146-A423-42E0D2B2F5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36EAF-88D5-3042-852B-1E328966825B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A4D5CE-80A1-3D4F-AF48-9E627378ED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2918" y="0"/>
            <a:ext cx="1641763" cy="863744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FCFE6B34-BCBF-234E-9332-BF1CCE04EB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64335" cy="601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32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3" r:id="rId3"/>
    <p:sldLayoutId id="2147483734" r:id="rId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.iso.org/TC184/SC4/WG12/StripXMI" TargetMode="External"/><Relationship Id="rId2" Type="http://schemas.openxmlformats.org/officeDocument/2006/relationships/hyperlink" Target="https://sourceforge.net/projects/reeper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38485-B3AB-4C6D-A3B3-399150E5DB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3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fr-FR" sz="4900" dirty="0"/>
              <a:t>AIA – ASD Interoperability confcal</a:t>
            </a:r>
            <a:br>
              <a:rPr lang="fr-FR" sz="4900" dirty="0"/>
            </a:br>
            <a:r>
              <a:rPr lang="fr-FR" sz="4900" dirty="0"/>
              <a:t>on the 25th of April 2018</a:t>
            </a:r>
            <a:br>
              <a:rPr lang="fr-FR" dirty="0"/>
            </a:br>
            <a:br>
              <a:rPr lang="fr-FR" dirty="0"/>
            </a:br>
            <a:r>
              <a:rPr lang="en-US" dirty="0"/>
              <a:t>STEP Extended Architecture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 Apr 2018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15569-AE6E-431F-86FC-2D704678A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03635" y="6610992"/>
            <a:ext cx="184730" cy="196208"/>
          </a:xfrm>
          <a:prstGeom prst="rect">
            <a:avLst/>
          </a:prstGeom>
        </p:spPr>
        <p:txBody>
          <a:bodyPr wrap="none" anchor="b" anchorCtr="1">
            <a:spAutoFit/>
          </a:bodyPr>
          <a:lstStyle/>
          <a:p>
            <a:r>
              <a:rPr lang="de-DE"/>
              <a:t>STEP Extended Architecture @ AIA-ASD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20D3B-0598-4D4E-9FF2-F6953DE92548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317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2820" y="365125"/>
            <a:ext cx="9120979" cy="445905"/>
          </a:xfrm>
        </p:spPr>
        <p:txBody>
          <a:bodyPr>
            <a:normAutofit fontScale="90000"/>
          </a:bodyPr>
          <a:lstStyle/>
          <a:p>
            <a:r>
              <a:rPr lang="en-GB" dirty="0"/>
              <a:t>Path to migration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 Apr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STEP Extended Architecture @ AIA-ASD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76E1E6-7656-4718-9157-6E4D4ADA759B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1812348" y="2043371"/>
            <a:ext cx="2940435" cy="88122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bg1"/>
                </a:solidFill>
              </a:rPr>
              <a:t>STEPMOD </a:t>
            </a:r>
            <a:r>
              <a:rPr lang="en-GB" sz="2000">
                <a:solidFill>
                  <a:schemeClr val="bg1"/>
                </a:solidFill>
              </a:rPr>
              <a:t>Sourceforge CVS</a:t>
            </a:r>
          </a:p>
          <a:p>
            <a:pPr algn="ctr"/>
            <a:r>
              <a:rPr lang="en-GB" sz="2000">
                <a:solidFill>
                  <a:schemeClr val="bg1"/>
                </a:solidFill>
              </a:rPr>
              <a:t>Modules and CR for AP242 ed2, AP239 ed3</a:t>
            </a:r>
            <a:endParaRPr lang="en-GB" sz="140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4477" y="3291568"/>
            <a:ext cx="1331615" cy="15060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GIT</a:t>
            </a:r>
          </a:p>
          <a:p>
            <a:pPr algn="ctr"/>
            <a:r>
              <a:rPr lang="en-GB" sz="2000" dirty="0">
                <a:solidFill>
                  <a:schemeClr val="tx1"/>
                </a:solidFill>
              </a:rPr>
              <a:t>Living lab ISO</a:t>
            </a:r>
          </a:p>
          <a:p>
            <a:pPr algn="ctr"/>
            <a:r>
              <a:rPr lang="en-GB" sz="1400" dirty="0">
                <a:solidFill>
                  <a:schemeClr val="tx1"/>
                </a:solidFill>
              </a:rPr>
              <a:t>Modules migration + cleansing </a:t>
            </a:r>
            <a:r>
              <a:rPr lang="en-GB" sz="140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9" name="Rectangle 8"/>
          <p:cNvSpPr/>
          <p:nvPr/>
        </p:nvSpPr>
        <p:spPr>
          <a:xfrm>
            <a:off x="9357101" y="2021997"/>
            <a:ext cx="1152525" cy="37696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STEPMOD</a:t>
            </a:r>
          </a:p>
          <a:p>
            <a:pPr algn="ctr"/>
            <a:r>
              <a:rPr lang="en-GB">
                <a:solidFill>
                  <a:schemeClr val="tx1"/>
                </a:solidFill>
              </a:rPr>
              <a:t>+ </a:t>
            </a:r>
          </a:p>
          <a:p>
            <a:pPr algn="ctr"/>
            <a:r>
              <a:rPr lang="en-GB">
                <a:solidFill>
                  <a:schemeClr val="tx1"/>
                </a:solidFill>
              </a:rPr>
              <a:t>STEPLIB</a:t>
            </a:r>
          </a:p>
          <a:p>
            <a:pPr algn="ctr"/>
            <a:endParaRPr lang="en-GB" sz="2000">
              <a:solidFill>
                <a:schemeClr val="tx1"/>
              </a:solidFill>
            </a:endParaRPr>
          </a:p>
          <a:p>
            <a:pPr algn="ctr"/>
            <a:r>
              <a:rPr lang="en-GB" sz="2000">
                <a:solidFill>
                  <a:schemeClr val="tx1"/>
                </a:solidFill>
              </a:rPr>
              <a:t>ISO</a:t>
            </a: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12348" y="4908139"/>
            <a:ext cx="7433744" cy="88348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STEPLIB </a:t>
            </a:r>
            <a:r>
              <a:rPr lang="en-GB" sz="2000">
                <a:solidFill>
                  <a:schemeClr val="tx1"/>
                </a:solidFill>
              </a:rPr>
              <a:t>Gitlab for STEP New Architecture</a:t>
            </a:r>
          </a:p>
          <a:p>
            <a:pPr algn="ctr"/>
            <a:r>
              <a:rPr lang="en-GB" sz="2000">
                <a:solidFill>
                  <a:schemeClr val="tx1"/>
                </a:solidFill>
              </a:rPr>
              <a:t>Domain Models, Core Model and CTC for </a:t>
            </a:r>
          </a:p>
          <a:p>
            <a:pPr algn="ctr"/>
            <a:r>
              <a:rPr lang="en-GB" sz="2000">
                <a:solidFill>
                  <a:schemeClr val="tx1"/>
                </a:solidFill>
              </a:rPr>
              <a:t>AP242 ed2, AP39 ed3, MOSSEC</a:t>
            </a: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1650424" y="994826"/>
            <a:ext cx="8543925" cy="68157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1631374" y="894879"/>
            <a:ext cx="601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/>
              <a:t>2017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31373" y="1168196"/>
            <a:ext cx="4299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/>
              <a:t>Q1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10073" y="894879"/>
            <a:ext cx="601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/>
              <a:t>2018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12313" y="1168196"/>
            <a:ext cx="4299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/>
              <a:t>Q3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793253" y="1168196"/>
            <a:ext cx="4299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/>
              <a:t>Q1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74193" y="1154050"/>
            <a:ext cx="4299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/>
              <a:t>Q3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33723" y="1168196"/>
            <a:ext cx="4299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/>
              <a:t>Q2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71843" y="1168196"/>
            <a:ext cx="4299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/>
              <a:t>Q2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52783" y="1168196"/>
            <a:ext cx="4299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/>
              <a:t>Q4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946071" y="3055075"/>
            <a:ext cx="2193881" cy="5408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JIRA</a:t>
            </a:r>
          </a:p>
          <a:p>
            <a:pPr algn="ctr"/>
            <a:r>
              <a:rPr lang="en-GB" sz="2000" dirty="0">
                <a:solidFill>
                  <a:schemeClr val="tx1"/>
                </a:solidFill>
              </a:rPr>
              <a:t>Living lab ISO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58492" y="1615881"/>
            <a:ext cx="1867551" cy="21544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/>
              <a:t>AP242ed2 DIS BALLOT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858519" y="1615881"/>
            <a:ext cx="1353267" cy="21544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/>
              <a:t>AP242 FDIS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914663" y="1154050"/>
            <a:ext cx="4299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/>
              <a:t>Q4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812348" y="3035082"/>
            <a:ext cx="1996548" cy="11541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STEPMOD GIT</a:t>
            </a:r>
          </a:p>
          <a:p>
            <a:pPr algn="ctr"/>
            <a:r>
              <a:rPr lang="en-GB" sz="2000" dirty="0">
                <a:solidFill>
                  <a:schemeClr val="tx1"/>
                </a:solidFill>
              </a:rPr>
              <a:t>Living lab ISO</a:t>
            </a:r>
          </a:p>
          <a:p>
            <a:pPr algn="ctr"/>
            <a:r>
              <a:rPr lang="en-GB" sz="1400" dirty="0">
                <a:solidFill>
                  <a:schemeClr val="tx1"/>
                </a:solidFill>
              </a:rPr>
              <a:t>agreement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671843" y="3936112"/>
            <a:ext cx="6383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>
                <a:solidFill>
                  <a:srgbClr val="FF0000"/>
                </a:solidFill>
              </a:rPr>
              <a:t>April 1</a:t>
            </a:r>
            <a:r>
              <a:rPr lang="en-GB" sz="1100" b="1" baseline="30000">
                <a:solidFill>
                  <a:srgbClr val="FF0000"/>
                </a:solidFill>
              </a:rPr>
              <a:t>st</a:t>
            </a:r>
            <a:endParaRPr lang="en-GB" sz="1100" b="1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1118" y="6062311"/>
            <a:ext cx="6541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</a:rPr>
              <a:t>* cleansing project proposal draft was presented by </a:t>
            </a:r>
            <a:r>
              <a:rPr lang="en-GB" i="1" dirty="0" err="1">
                <a:solidFill>
                  <a:srgbClr val="FF0000"/>
                </a:solidFill>
              </a:rPr>
              <a:t>Aminata</a:t>
            </a:r>
            <a:r>
              <a:rPr lang="en-GB" i="1" dirty="0">
                <a:solidFill>
                  <a:srgbClr val="FF0000"/>
                </a:solidFill>
              </a:rPr>
              <a:t> in Oslo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FF3E8E2-EAF1-CA4F-ADF6-F507EF93B020}"/>
              </a:ext>
            </a:extLst>
          </p:cNvPr>
          <p:cNvSpPr/>
          <p:nvPr/>
        </p:nvSpPr>
        <p:spPr>
          <a:xfrm>
            <a:off x="4842522" y="2043371"/>
            <a:ext cx="4403570" cy="88122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STEPMOD </a:t>
            </a:r>
            <a:r>
              <a:rPr lang="en-GB" sz="2000" dirty="0">
                <a:solidFill>
                  <a:schemeClr val="bg1"/>
                </a:solidFill>
              </a:rPr>
              <a:t>CVS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@ Boost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491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186258"/>
            <a:ext cx="8945880" cy="609508"/>
          </a:xfrm>
        </p:spPr>
        <p:txBody>
          <a:bodyPr>
            <a:normAutofit fontScale="90000"/>
          </a:bodyPr>
          <a:lstStyle/>
          <a:p>
            <a:r>
              <a:rPr lang="en-GB" dirty="0"/>
              <a:t>Plan and </a:t>
            </a:r>
            <a:r>
              <a:rPr lang="en-GB" dirty="0" err="1"/>
              <a:t>resources</a:t>
            </a:r>
            <a:r>
              <a:rPr lang="en-GB" dirty="0"/>
              <a:t> needs for 2018  </a:t>
            </a:r>
            <a:br>
              <a:rPr lang="en-GB" dirty="0"/>
            </a:br>
            <a:r>
              <a:rPr lang="en-GB" sz="3100" i="1" dirty="0"/>
              <a:t>(in discussion with teams)</a:t>
            </a:r>
            <a:endParaRPr lang="en-GB" i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 Apr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STEP Extended Architecture @ AIA-ASD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20D3B-0598-4D4E-9FF2-F6953DE92548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877483-6B95-804D-8420-7CFB33146D5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7454"/>
            <a:ext cx="12192000" cy="540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772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èche vers la droite 83"/>
          <p:cNvSpPr/>
          <p:nvPr/>
        </p:nvSpPr>
        <p:spPr>
          <a:xfrm>
            <a:off x="460375" y="66675"/>
            <a:ext cx="10009188" cy="4373563"/>
          </a:xfrm>
          <a:prstGeom prst="rightArrow">
            <a:avLst>
              <a:gd name="adj1" fmla="val 90000"/>
              <a:gd name="adj2" fmla="val 29699"/>
            </a:avLst>
          </a:prstGeom>
          <a:noFill/>
          <a:ln w="3175"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/>
          <a:lstStyle/>
          <a:p>
            <a:pPr marL="0" marR="0" lvl="0" indent="0" algn="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STEPLIB</a:t>
            </a:r>
          </a:p>
        </p:txBody>
      </p:sp>
      <p:sp>
        <p:nvSpPr>
          <p:cNvPr id="156" name="Rounded Rectangle 155"/>
          <p:cNvSpPr/>
          <p:nvPr/>
        </p:nvSpPr>
        <p:spPr>
          <a:xfrm>
            <a:off x="10188575" y="4435475"/>
            <a:ext cx="1881188" cy="2284413"/>
          </a:xfrm>
          <a:prstGeom prst="roundRect">
            <a:avLst/>
          </a:prstGeom>
          <a:solidFill>
            <a:schemeClr val="accent5">
              <a:lumMod val="40000"/>
              <a:lumOff val="60000"/>
              <a:alpha val="42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bIns="0"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Ap242ed2 DIS</a:t>
            </a:r>
          </a:p>
        </p:txBody>
      </p:sp>
      <p:sp>
        <p:nvSpPr>
          <p:cNvPr id="10" name="Flèche vers la droite 83"/>
          <p:cNvSpPr/>
          <p:nvPr/>
        </p:nvSpPr>
        <p:spPr>
          <a:xfrm>
            <a:off x="452438" y="4419600"/>
            <a:ext cx="9667875" cy="2266950"/>
          </a:xfrm>
          <a:prstGeom prst="rightArrow">
            <a:avLst>
              <a:gd name="adj1" fmla="val 90000"/>
              <a:gd name="adj2" fmla="val 18069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/>
          <a:lstStyle/>
          <a:p>
            <a:pPr marL="0" marR="0" lvl="0" indent="0" algn="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STEPMOD</a:t>
            </a:r>
            <a:endParaRPr kumimoji="0" lang="en-GB" sz="11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" name="Carré corné 79"/>
          <p:cNvSpPr>
            <a:spLocks noChangeArrowheads="1"/>
          </p:cNvSpPr>
          <p:nvPr/>
        </p:nvSpPr>
        <p:spPr bwMode="auto">
          <a:xfrm>
            <a:off x="11126788" y="6003925"/>
            <a:ext cx="712787" cy="292100"/>
          </a:xfrm>
          <a:prstGeom prst="foldedCorner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0" tIns="108000" rIns="0" bIns="7200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 Module </a:t>
            </a: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AIM express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 flipH="1">
            <a:off x="854870" y="1049338"/>
            <a:ext cx="1073150" cy="500062"/>
          </a:xfrm>
          <a:prstGeom prst="rect">
            <a:avLst/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0" marR="0" lvl="0" indent="0" algn="ct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Model</a:t>
            </a:r>
          </a:p>
          <a:p>
            <a:pPr marL="0" marR="0" lvl="0" indent="0" algn="ct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700" b="0" i="1" u="none" strike="noStrike" kern="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 flipH="1">
            <a:off x="854870" y="685800"/>
            <a:ext cx="1073150" cy="255588"/>
          </a:xfrm>
          <a:prstGeom prst="rect">
            <a:avLst/>
          </a:prstGeom>
          <a:solidFill>
            <a:srgbClr val="E6E0EC"/>
          </a:solidFill>
          <a:ln w="9525">
            <a:solidFill>
              <a:srgbClr val="604A7B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0" marR="0" lvl="0" indent="0" algn="ct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Concept. Model</a:t>
            </a:r>
          </a:p>
          <a:p>
            <a:pPr marL="0" marR="0" lvl="0" indent="0" algn="ct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" b="0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 flipH="1">
            <a:off x="3225800" y="5884863"/>
            <a:ext cx="1074738" cy="5603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Modules</a:t>
            </a: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EXPRESS</a:t>
            </a:r>
            <a:endParaRPr kumimoji="0" lang="en-GB" sz="1200" b="0" i="1" u="none" strike="noStrike" kern="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 flipH="1">
            <a:off x="854870" y="457200"/>
            <a:ext cx="1073150" cy="196850"/>
          </a:xfrm>
          <a:prstGeom prst="rect">
            <a:avLst/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0" marR="0" lvl="0" indent="0" algn="ct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AAM</a:t>
            </a:r>
          </a:p>
        </p:txBody>
      </p:sp>
      <p:sp>
        <p:nvSpPr>
          <p:cNvPr id="20" name="Flèche vers la droite 49"/>
          <p:cNvSpPr>
            <a:spLocks noChangeArrowheads="1"/>
          </p:cNvSpPr>
          <p:nvPr/>
        </p:nvSpPr>
        <p:spPr bwMode="auto">
          <a:xfrm>
            <a:off x="688183" y="1549400"/>
            <a:ext cx="1439862" cy="601663"/>
          </a:xfrm>
          <a:prstGeom prst="upDownArrow">
            <a:avLst>
              <a:gd name="adj1" fmla="val 72398"/>
              <a:gd name="adj2" fmla="val 17481"/>
            </a:avLst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0" marR="0" lvl="0" indent="0" algn="ct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 based mapping</a:t>
            </a:r>
          </a:p>
          <a:p>
            <a:pPr marL="0" marR="0" lvl="0" indent="0" algn="ct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7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ct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r>
              <a:rPr kumimoji="0" lang="en-GB" sz="7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Parametric diagrams</a:t>
            </a:r>
          </a:p>
        </p:txBody>
      </p:sp>
      <p:sp>
        <p:nvSpPr>
          <p:cNvPr id="21" name="Flèche vers la droite 49"/>
          <p:cNvSpPr>
            <a:spLocks noChangeArrowheads="1"/>
          </p:cNvSpPr>
          <p:nvPr/>
        </p:nvSpPr>
        <p:spPr bwMode="auto">
          <a:xfrm>
            <a:off x="946945" y="909638"/>
            <a:ext cx="922338" cy="176212"/>
          </a:xfrm>
          <a:prstGeom prst="upDownArrow">
            <a:avLst>
              <a:gd name="adj1" fmla="val 72398"/>
              <a:gd name="adj2" fmla="val 17481"/>
            </a:avLst>
          </a:prstGeom>
          <a:solidFill>
            <a:srgbClr val="E6E0EC"/>
          </a:solidFill>
          <a:ln w="9525">
            <a:solidFill>
              <a:srgbClr val="604A7B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0" marR="0" lvl="0" indent="0" algn="ct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 based mapping</a:t>
            </a:r>
          </a:p>
        </p:txBody>
      </p:sp>
      <p:sp>
        <p:nvSpPr>
          <p:cNvPr id="22" name="Carré corné 77"/>
          <p:cNvSpPr>
            <a:spLocks noChangeArrowheads="1"/>
          </p:cNvSpPr>
          <p:nvPr/>
        </p:nvSpPr>
        <p:spPr bwMode="auto">
          <a:xfrm>
            <a:off x="8159750" y="3097213"/>
            <a:ext cx="777875" cy="590550"/>
          </a:xfrm>
          <a:prstGeom prst="foldedCorner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Model </a:t>
            </a: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XSD</a:t>
            </a:r>
          </a:p>
        </p:txBody>
      </p:sp>
      <p:sp>
        <p:nvSpPr>
          <p:cNvPr id="23" name="Carré corné 69"/>
          <p:cNvSpPr>
            <a:spLocks noChangeArrowheads="1"/>
          </p:cNvSpPr>
          <p:nvPr/>
        </p:nvSpPr>
        <p:spPr bwMode="auto">
          <a:xfrm>
            <a:off x="10412413" y="4597400"/>
            <a:ext cx="701675" cy="523875"/>
          </a:xfrm>
          <a:prstGeom prst="foldedCorner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442 Module </a:t>
            </a: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HTML</a:t>
            </a:r>
          </a:p>
        </p:txBody>
      </p:sp>
      <p:sp>
        <p:nvSpPr>
          <p:cNvPr id="24" name="Carré corné 73"/>
          <p:cNvSpPr>
            <a:spLocks noChangeArrowheads="1"/>
          </p:cNvSpPr>
          <p:nvPr/>
        </p:nvSpPr>
        <p:spPr bwMode="auto">
          <a:xfrm>
            <a:off x="10315575" y="5553075"/>
            <a:ext cx="700088" cy="434975"/>
          </a:xfrm>
          <a:prstGeom prst="foldedCorner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model</a:t>
            </a: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XSD</a:t>
            </a:r>
            <a:endParaRPr kumimoji="0" lang="en-GB" sz="7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2" name="Folded Corner 31"/>
          <p:cNvSpPr>
            <a:spLocks noChangeArrowheads="1"/>
          </p:cNvSpPr>
          <p:nvPr/>
        </p:nvSpPr>
        <p:spPr bwMode="auto">
          <a:xfrm>
            <a:off x="2501900" y="2276475"/>
            <a:ext cx="1100138" cy="549275"/>
          </a:xfrm>
          <a:prstGeom prst="foldedCorner">
            <a:avLst>
              <a:gd name="adj" fmla="val 29875"/>
            </a:avLst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0" marR="0" lvl="0" indent="0" algn="ct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1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Model</a:t>
            </a:r>
            <a:endParaRPr kumimoji="0" lang="en-GB" altLang="en-US" sz="1000" b="1" i="1" u="none" strike="noStrike" kern="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ct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000" b="1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UML XMI 2.5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830888" y="1895475"/>
            <a:ext cx="1455737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AntPub script</a:t>
            </a:r>
          </a:p>
        </p:txBody>
      </p:sp>
      <p:sp>
        <p:nvSpPr>
          <p:cNvPr id="36" name="Folded Corner 35"/>
          <p:cNvSpPr/>
          <p:nvPr/>
        </p:nvSpPr>
        <p:spPr>
          <a:xfrm>
            <a:off x="6701810" y="325438"/>
            <a:ext cx="1457940" cy="615950"/>
          </a:xfrm>
          <a:prstGeom prst="foldedCorner">
            <a:avLst>
              <a:gd name="adj" fmla="val 29874"/>
            </a:avLst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Parametric Diagrams and BDD pictures</a:t>
            </a:r>
          </a:p>
        </p:txBody>
      </p:sp>
      <p:sp>
        <p:nvSpPr>
          <p:cNvPr id="37" name="Folded Corner 36"/>
          <p:cNvSpPr>
            <a:spLocks noChangeArrowheads="1"/>
          </p:cNvSpPr>
          <p:nvPr/>
        </p:nvSpPr>
        <p:spPr bwMode="auto">
          <a:xfrm>
            <a:off x="2502374" y="465932"/>
            <a:ext cx="1052513" cy="350837"/>
          </a:xfrm>
          <a:prstGeom prst="foldedCorner">
            <a:avLst>
              <a:gd name="adj" fmla="val 29875"/>
            </a:avLst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0" marR="0" lvl="0" indent="0" algn="ctr" defTabSz="257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Content_html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701030" y="1087437"/>
            <a:ext cx="701675" cy="560388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ExtractId script</a:t>
            </a:r>
          </a:p>
        </p:txBody>
      </p:sp>
      <p:sp>
        <p:nvSpPr>
          <p:cNvPr id="40" name="Folded Corner 39"/>
          <p:cNvSpPr/>
          <p:nvPr/>
        </p:nvSpPr>
        <p:spPr>
          <a:xfrm>
            <a:off x="3596380" y="1087437"/>
            <a:ext cx="787400" cy="558800"/>
          </a:xfrm>
          <a:prstGeom prst="foldedCorner">
            <a:avLst>
              <a:gd name="adj" fmla="val 2987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Id list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4615555" y="1087437"/>
            <a:ext cx="701675" cy="5588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36000" tIns="72000" rIns="3600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Extract maps script</a:t>
            </a:r>
          </a:p>
        </p:txBody>
      </p:sp>
      <p:sp>
        <p:nvSpPr>
          <p:cNvPr id="48" name="Folded Corner 47"/>
          <p:cNvSpPr/>
          <p:nvPr/>
        </p:nvSpPr>
        <p:spPr>
          <a:xfrm>
            <a:off x="2493327" y="3616325"/>
            <a:ext cx="982663" cy="474663"/>
          </a:xfrm>
          <a:prstGeom prst="foldedCorner">
            <a:avLst>
              <a:gd name="adj" fmla="val 29874"/>
            </a:avLst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lIns="0" tIns="7200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Activity model pictures</a:t>
            </a:r>
          </a:p>
        </p:txBody>
      </p:sp>
      <p:sp>
        <p:nvSpPr>
          <p:cNvPr id="52" name="Folded Corner 51"/>
          <p:cNvSpPr/>
          <p:nvPr/>
        </p:nvSpPr>
        <p:spPr>
          <a:xfrm>
            <a:off x="5522018" y="1087437"/>
            <a:ext cx="785812" cy="558800"/>
          </a:xfrm>
          <a:prstGeom prst="foldedCorner">
            <a:avLst>
              <a:gd name="adj" fmla="val 2987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t>Image maps</a:t>
            </a:r>
          </a:p>
        </p:txBody>
      </p:sp>
      <p:cxnSp>
        <p:nvCxnSpPr>
          <p:cNvPr id="57" name="Elbow Connector 56"/>
          <p:cNvCxnSpPr>
            <a:stCxn id="16" idx="1"/>
            <a:endCxn id="32" idx="1"/>
          </p:cNvCxnSpPr>
          <p:nvPr/>
        </p:nvCxnSpPr>
        <p:spPr>
          <a:xfrm>
            <a:off x="1928020" y="1299369"/>
            <a:ext cx="573880" cy="125174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16" idx="1"/>
            <a:endCxn id="37" idx="1"/>
          </p:cNvCxnSpPr>
          <p:nvPr/>
        </p:nvCxnSpPr>
        <p:spPr>
          <a:xfrm flipV="1">
            <a:off x="1928020" y="641351"/>
            <a:ext cx="574354" cy="658018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39" idx="3"/>
            <a:endCxn id="40" idx="1"/>
          </p:cNvCxnSpPr>
          <p:nvPr/>
        </p:nvCxnSpPr>
        <p:spPr>
          <a:xfrm>
            <a:off x="3402705" y="1366837"/>
            <a:ext cx="193675" cy="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41" idx="1"/>
            <a:endCxn id="40" idx="3"/>
          </p:cNvCxnSpPr>
          <p:nvPr/>
        </p:nvCxnSpPr>
        <p:spPr>
          <a:xfrm flipH="1">
            <a:off x="4383780" y="1366837"/>
            <a:ext cx="231775" cy="0"/>
          </a:xfrm>
          <a:prstGeom prst="straightConnector1">
            <a:avLst/>
          </a:prstGeom>
          <a:ln w="38100">
            <a:solidFill>
              <a:schemeClr val="accent6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41" idx="0"/>
            <a:endCxn id="37" idx="3"/>
          </p:cNvCxnSpPr>
          <p:nvPr/>
        </p:nvCxnSpPr>
        <p:spPr>
          <a:xfrm rot="16200000" flipV="1">
            <a:off x="4037597" y="158641"/>
            <a:ext cx="446086" cy="1411506"/>
          </a:xfrm>
          <a:prstGeom prst="bentConnector2">
            <a:avLst/>
          </a:prstGeom>
          <a:ln w="38100">
            <a:solidFill>
              <a:schemeClr val="accent6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41" idx="3"/>
            <a:endCxn id="52" idx="1"/>
          </p:cNvCxnSpPr>
          <p:nvPr/>
        </p:nvCxnSpPr>
        <p:spPr>
          <a:xfrm>
            <a:off x="5317230" y="1366837"/>
            <a:ext cx="204788" cy="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35" idx="1"/>
            <a:endCxn id="32" idx="3"/>
          </p:cNvCxnSpPr>
          <p:nvPr/>
        </p:nvCxnSpPr>
        <p:spPr>
          <a:xfrm rot="10800000" flipV="1">
            <a:off x="3602038" y="2200275"/>
            <a:ext cx="2228850" cy="350838"/>
          </a:xfrm>
          <a:prstGeom prst="bentConnector3">
            <a:avLst>
              <a:gd name="adj1" fmla="val 17856"/>
            </a:avLst>
          </a:prstGeom>
          <a:ln w="38100">
            <a:solidFill>
              <a:schemeClr val="accent6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1" name="Carré corné 69"/>
          <p:cNvSpPr>
            <a:spLocks noChangeArrowheads="1"/>
          </p:cNvSpPr>
          <p:nvPr/>
        </p:nvSpPr>
        <p:spPr bwMode="auto">
          <a:xfrm>
            <a:off x="10963275" y="4935538"/>
            <a:ext cx="700088" cy="523875"/>
          </a:xfrm>
          <a:prstGeom prst="foldedCorner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4442 Module </a:t>
            </a: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HTML</a:t>
            </a:r>
          </a:p>
        </p:txBody>
      </p:sp>
      <p:cxnSp>
        <p:nvCxnSpPr>
          <p:cNvPr id="97" name="Elbow Connector 56"/>
          <p:cNvCxnSpPr>
            <a:stCxn id="36" idx="3"/>
            <a:endCxn id="77" idx="0"/>
          </p:cNvCxnSpPr>
          <p:nvPr/>
        </p:nvCxnSpPr>
        <p:spPr>
          <a:xfrm flipH="1">
            <a:off x="6728402" y="633413"/>
            <a:ext cx="1431348" cy="4114799"/>
          </a:xfrm>
          <a:prstGeom prst="bentConnector4">
            <a:avLst>
              <a:gd name="adj1" fmla="val -79196"/>
              <a:gd name="adj2" fmla="val 84212"/>
            </a:avLst>
          </a:prstGeom>
          <a:ln w="381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Elbow Connector 56"/>
          <p:cNvCxnSpPr>
            <a:stCxn id="48" idx="3"/>
            <a:endCxn id="7" idx="0"/>
          </p:cNvCxnSpPr>
          <p:nvPr/>
        </p:nvCxnSpPr>
        <p:spPr>
          <a:xfrm>
            <a:off x="3475990" y="3853657"/>
            <a:ext cx="1331357" cy="1423193"/>
          </a:xfrm>
          <a:prstGeom prst="bentConnector2">
            <a:avLst/>
          </a:prstGeom>
          <a:ln w="38100">
            <a:solidFill>
              <a:schemeClr val="accent5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>
            <a:stCxn id="35" idx="0"/>
            <a:endCxn id="52" idx="3"/>
          </p:cNvCxnSpPr>
          <p:nvPr/>
        </p:nvCxnSpPr>
        <p:spPr>
          <a:xfrm rot="16200000" flipV="1">
            <a:off x="6168975" y="1505692"/>
            <a:ext cx="528638" cy="250927"/>
          </a:xfrm>
          <a:prstGeom prst="bentConnector2">
            <a:avLst/>
          </a:prstGeom>
          <a:ln w="38100">
            <a:solidFill>
              <a:schemeClr val="accent6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7" name="Folded Corner 116"/>
          <p:cNvSpPr/>
          <p:nvPr/>
        </p:nvSpPr>
        <p:spPr>
          <a:xfrm>
            <a:off x="7586663" y="1438275"/>
            <a:ext cx="785812" cy="557213"/>
          </a:xfrm>
          <a:prstGeom prst="foldedCorner">
            <a:avLst>
              <a:gd name="adj" fmla="val 29874"/>
            </a:avLst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Clauses 4,5, </a:t>
            </a:r>
            <a:r>
              <a:rPr kumimoji="0" lang="mr-IN" sz="12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…</a:t>
            </a:r>
            <a:endParaRPr kumimoji="0" lang="en-GB" sz="1200" b="1" i="0" u="none" strike="noStrike" kern="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cxnSp>
        <p:nvCxnSpPr>
          <p:cNvPr id="118" name="Straight Arrow Connector 117"/>
          <p:cNvCxnSpPr>
            <a:stCxn id="35" idx="3"/>
            <a:endCxn id="117" idx="1"/>
          </p:cNvCxnSpPr>
          <p:nvPr/>
        </p:nvCxnSpPr>
        <p:spPr>
          <a:xfrm flipV="1">
            <a:off x="7286625" y="1716088"/>
            <a:ext cx="300038" cy="484187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1" name="Elbow Connector 56"/>
          <p:cNvCxnSpPr>
            <a:stCxn id="117" idx="3"/>
          </p:cNvCxnSpPr>
          <p:nvPr/>
        </p:nvCxnSpPr>
        <p:spPr>
          <a:xfrm flipH="1">
            <a:off x="6574630" y="1716882"/>
            <a:ext cx="1797845" cy="2997993"/>
          </a:xfrm>
          <a:prstGeom prst="bentConnector4">
            <a:avLst>
              <a:gd name="adj1" fmla="val -43407"/>
              <a:gd name="adj2" fmla="val 75492"/>
            </a:avLst>
          </a:prstGeom>
          <a:ln w="381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Folded Corner 138"/>
          <p:cNvSpPr/>
          <p:nvPr/>
        </p:nvSpPr>
        <p:spPr>
          <a:xfrm>
            <a:off x="7586663" y="2338388"/>
            <a:ext cx="785812" cy="557212"/>
          </a:xfrm>
          <a:prstGeom prst="foldedCorner">
            <a:avLst>
              <a:gd name="adj" fmla="val 29874"/>
            </a:avLst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Annex F, </a:t>
            </a:r>
            <a:r>
              <a:rPr kumimoji="0" lang="mr-IN" sz="12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…</a:t>
            </a:r>
            <a:endParaRPr kumimoji="0" lang="en-GB" sz="1200" b="1" i="0" u="none" strike="noStrike" kern="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cxnSp>
        <p:nvCxnSpPr>
          <p:cNvPr id="140" name="Straight Arrow Connector 139"/>
          <p:cNvCxnSpPr>
            <a:stCxn id="35" idx="3"/>
            <a:endCxn id="139" idx="1"/>
          </p:cNvCxnSpPr>
          <p:nvPr/>
        </p:nvCxnSpPr>
        <p:spPr>
          <a:xfrm>
            <a:off x="7286625" y="2200275"/>
            <a:ext cx="300038" cy="417513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5" name="Elbow Connector 56"/>
          <p:cNvCxnSpPr>
            <a:stCxn id="139" idx="2"/>
            <a:endCxn id="188" idx="0"/>
          </p:cNvCxnSpPr>
          <p:nvPr/>
        </p:nvCxnSpPr>
        <p:spPr>
          <a:xfrm rot="5400000">
            <a:off x="5318126" y="2665412"/>
            <a:ext cx="2432050" cy="2892425"/>
          </a:xfrm>
          <a:prstGeom prst="bentConnector3">
            <a:avLst>
              <a:gd name="adj1" fmla="val 38150"/>
            </a:avLst>
          </a:prstGeom>
          <a:ln w="38100">
            <a:solidFill>
              <a:schemeClr val="accent5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Rectangle 187"/>
          <p:cNvSpPr/>
          <p:nvPr/>
        </p:nvSpPr>
        <p:spPr>
          <a:xfrm flipH="1">
            <a:off x="4551363" y="5327650"/>
            <a:ext cx="1074737" cy="4873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</a:t>
            </a:r>
          </a:p>
        </p:txBody>
      </p:sp>
      <p:sp>
        <p:nvSpPr>
          <p:cNvPr id="189" name="Rectangle 188"/>
          <p:cNvSpPr/>
          <p:nvPr/>
        </p:nvSpPr>
        <p:spPr>
          <a:xfrm flipH="1">
            <a:off x="5829300" y="4799013"/>
            <a:ext cx="1074738" cy="358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1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BOM</a:t>
            </a:r>
          </a:p>
        </p:txBody>
      </p:sp>
      <p:sp>
        <p:nvSpPr>
          <p:cNvPr id="193" name="Rounded Rectangle 192"/>
          <p:cNvSpPr/>
          <p:nvPr/>
        </p:nvSpPr>
        <p:spPr>
          <a:xfrm>
            <a:off x="7715250" y="5307013"/>
            <a:ext cx="1027113" cy="52546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Ant Builds</a:t>
            </a:r>
          </a:p>
        </p:txBody>
      </p:sp>
      <p:sp>
        <p:nvSpPr>
          <p:cNvPr id="203" name="Rounded Rectangle 202"/>
          <p:cNvSpPr/>
          <p:nvPr/>
        </p:nvSpPr>
        <p:spPr>
          <a:xfrm>
            <a:off x="5846763" y="3081338"/>
            <a:ext cx="1455737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AntImp script</a:t>
            </a:r>
          </a:p>
        </p:txBody>
      </p:sp>
      <p:cxnSp>
        <p:nvCxnSpPr>
          <p:cNvPr id="204" name="Straight Arrow Connector 203"/>
          <p:cNvCxnSpPr>
            <a:stCxn id="203" idx="1"/>
            <a:endCxn id="32" idx="3"/>
          </p:cNvCxnSpPr>
          <p:nvPr/>
        </p:nvCxnSpPr>
        <p:spPr>
          <a:xfrm rot="10800000">
            <a:off x="3602038" y="2551113"/>
            <a:ext cx="2244725" cy="835025"/>
          </a:xfrm>
          <a:prstGeom prst="bentConnector3">
            <a:avLst>
              <a:gd name="adj1" fmla="val 18629"/>
            </a:avLst>
          </a:prstGeom>
          <a:ln w="38100">
            <a:solidFill>
              <a:schemeClr val="accent6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0" name="Straight Arrow Connector 229"/>
          <p:cNvCxnSpPr>
            <a:stCxn id="156" idx="1"/>
            <a:endCxn id="193" idx="3"/>
          </p:cNvCxnSpPr>
          <p:nvPr/>
        </p:nvCxnSpPr>
        <p:spPr>
          <a:xfrm flipH="1" flipV="1">
            <a:off x="8742363" y="5570538"/>
            <a:ext cx="1446212" cy="7937"/>
          </a:xfrm>
          <a:prstGeom prst="straightConnector1">
            <a:avLst/>
          </a:prstGeom>
          <a:ln w="22225">
            <a:solidFill>
              <a:schemeClr val="accent6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9" name="Elbow Connector 56"/>
          <p:cNvCxnSpPr>
            <a:stCxn id="189" idx="1"/>
            <a:endCxn id="193" idx="1"/>
          </p:cNvCxnSpPr>
          <p:nvPr/>
        </p:nvCxnSpPr>
        <p:spPr>
          <a:xfrm>
            <a:off x="6904038" y="4978400"/>
            <a:ext cx="811212" cy="592138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Elbow Connector 56"/>
          <p:cNvCxnSpPr>
            <a:stCxn id="18" idx="1"/>
            <a:endCxn id="193" idx="1"/>
          </p:cNvCxnSpPr>
          <p:nvPr/>
        </p:nvCxnSpPr>
        <p:spPr>
          <a:xfrm flipV="1">
            <a:off x="4300538" y="5570538"/>
            <a:ext cx="3414712" cy="593725"/>
          </a:xfrm>
          <a:prstGeom prst="bentConnector3">
            <a:avLst>
              <a:gd name="adj1" fmla="val 87967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3" name="Carré corné 73"/>
          <p:cNvSpPr>
            <a:spLocks noChangeArrowheads="1"/>
          </p:cNvSpPr>
          <p:nvPr/>
        </p:nvSpPr>
        <p:spPr bwMode="auto">
          <a:xfrm>
            <a:off x="8682038" y="6024563"/>
            <a:ext cx="701675" cy="434975"/>
          </a:xfrm>
          <a:prstGeom prst="foldedCorner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SMRL</a:t>
            </a: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HTML</a:t>
            </a:r>
          </a:p>
        </p:txBody>
      </p:sp>
      <p:sp>
        <p:nvSpPr>
          <p:cNvPr id="332" name="Rectangle 331"/>
          <p:cNvSpPr/>
          <p:nvPr/>
        </p:nvSpPr>
        <p:spPr>
          <a:xfrm>
            <a:off x="3416300" y="2617788"/>
            <a:ext cx="49213" cy="682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43" name="Elbow Connector 56"/>
          <p:cNvCxnSpPr>
            <a:endCxn id="189" idx="0"/>
          </p:cNvCxnSpPr>
          <p:nvPr/>
        </p:nvCxnSpPr>
        <p:spPr>
          <a:xfrm flipH="1">
            <a:off x="6365875" y="3392488"/>
            <a:ext cx="2571750" cy="1406525"/>
          </a:xfrm>
          <a:prstGeom prst="bentConnector4">
            <a:avLst>
              <a:gd name="adj1" fmla="val -4235"/>
              <a:gd name="adj2" fmla="val 35257"/>
            </a:avLst>
          </a:prstGeom>
          <a:ln w="381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Elbow Connector 56"/>
          <p:cNvCxnSpPr>
            <a:stCxn id="19" idx="3"/>
            <a:endCxn id="48" idx="1"/>
          </p:cNvCxnSpPr>
          <p:nvPr/>
        </p:nvCxnSpPr>
        <p:spPr>
          <a:xfrm rot="10800000" flipH="1" flipV="1">
            <a:off x="854869" y="555625"/>
            <a:ext cx="1638457" cy="3298032"/>
          </a:xfrm>
          <a:prstGeom prst="bentConnector3">
            <a:avLst>
              <a:gd name="adj1" fmla="val -13952"/>
            </a:avLst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8" name="Straight Arrow Connector 437"/>
          <p:cNvCxnSpPr>
            <a:stCxn id="36" idx="1"/>
            <a:endCxn id="37" idx="3"/>
          </p:cNvCxnSpPr>
          <p:nvPr/>
        </p:nvCxnSpPr>
        <p:spPr>
          <a:xfrm flipH="1">
            <a:off x="3554887" y="633413"/>
            <a:ext cx="3146923" cy="7938"/>
          </a:xfrm>
          <a:prstGeom prst="straightConnector1">
            <a:avLst/>
          </a:prstGeom>
          <a:ln w="38100">
            <a:solidFill>
              <a:schemeClr val="accent6"/>
            </a:solidFill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3" name="Straight Arrow Connector 442"/>
          <p:cNvCxnSpPr>
            <a:stCxn id="32" idx="0"/>
            <a:endCxn id="39" idx="2"/>
          </p:cNvCxnSpPr>
          <p:nvPr/>
        </p:nvCxnSpPr>
        <p:spPr>
          <a:xfrm flipH="1" flipV="1">
            <a:off x="3051868" y="1647825"/>
            <a:ext cx="101" cy="62865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7" name="Straight Arrow Connector 486"/>
          <p:cNvCxnSpPr>
            <a:stCxn id="203" idx="3"/>
          </p:cNvCxnSpPr>
          <p:nvPr/>
        </p:nvCxnSpPr>
        <p:spPr>
          <a:xfrm>
            <a:off x="7302500" y="3386138"/>
            <a:ext cx="857250" cy="635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8" name="Elbow Connector 56"/>
          <p:cNvCxnSpPr>
            <a:stCxn id="332" idx="2"/>
            <a:endCxn id="67" idx="0"/>
          </p:cNvCxnSpPr>
          <p:nvPr/>
        </p:nvCxnSpPr>
        <p:spPr>
          <a:xfrm rot="16200000" flipH="1">
            <a:off x="3742532" y="2384424"/>
            <a:ext cx="2062162" cy="2665413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5" name="Elbow Connector 56"/>
          <p:cNvCxnSpPr>
            <a:stCxn id="188" idx="1"/>
            <a:endCxn id="193" idx="1"/>
          </p:cNvCxnSpPr>
          <p:nvPr/>
        </p:nvCxnSpPr>
        <p:spPr>
          <a:xfrm flipV="1">
            <a:off x="5626100" y="5570538"/>
            <a:ext cx="2089150" cy="1587"/>
          </a:xfrm>
          <a:prstGeom prst="bentConnector3">
            <a:avLst>
              <a:gd name="adj1" fmla="val 50000"/>
            </a:avLst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rré corné 68"/>
          <p:cNvSpPr>
            <a:spLocks noChangeArrowheads="1"/>
          </p:cNvSpPr>
          <p:nvPr/>
        </p:nvSpPr>
        <p:spPr bwMode="auto">
          <a:xfrm>
            <a:off x="11276013" y="5330825"/>
            <a:ext cx="731837" cy="584200"/>
          </a:xfrm>
          <a:prstGeom prst="foldedCorner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AP242</a:t>
            </a: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endParaRPr kumimoji="0" lang="en-GB" sz="7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HTML</a:t>
            </a:r>
          </a:p>
        </p:txBody>
      </p:sp>
      <p:sp>
        <p:nvSpPr>
          <p:cNvPr id="7" name="Rectangle 6"/>
          <p:cNvSpPr/>
          <p:nvPr/>
        </p:nvSpPr>
        <p:spPr>
          <a:xfrm>
            <a:off x="4780756" y="5276850"/>
            <a:ext cx="53181" cy="5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6079729" y="4748212"/>
            <a:ext cx="53181" cy="5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6548040" y="4748212"/>
            <a:ext cx="53181" cy="5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701811" y="4748212"/>
            <a:ext cx="53181" cy="5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42C606-3131-194B-B154-72FBED580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altLang="en-US"/>
              <a:t>25 Apr 2018</a:t>
            </a:r>
            <a:endParaRPr lang="en-US" alt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ACF3E9-FC96-5B46-9DAF-080F97B4F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F40BD8-D174-884B-B882-348B7DAD1BF0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BD15F6-9B8D-174E-B45B-5B5DA0B2F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STEP Extended Architecture @ AIA-ASD </a:t>
            </a:r>
          </a:p>
        </p:txBody>
      </p:sp>
    </p:spTree>
    <p:extLst>
      <p:ext uri="{BB962C8B-B14F-4D97-AF65-F5344CB8AC3E}">
        <p14:creationId xmlns:p14="http://schemas.microsoft.com/office/powerpoint/2010/main" val="1025669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9465-02CC-4748-ABCE-8A7F0E633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Ndoc</a:t>
            </a:r>
            <a:r>
              <a:rPr lang="en-GB" dirty="0"/>
              <a:t> status					</a:t>
            </a:r>
            <a:r>
              <a:rPr lang="en-GB" dirty="0" err="1"/>
              <a:t>ToDo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5073E-3961-2E4C-8544-9700A4871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72857"/>
            <a:ext cx="5336571" cy="5083876"/>
          </a:xfrm>
        </p:spPr>
        <p:txBody>
          <a:bodyPr>
            <a:normAutofit fontScale="92500"/>
          </a:bodyPr>
          <a:lstStyle/>
          <a:p>
            <a:r>
              <a:rPr lang="en-GB" sz="2400" dirty="0"/>
              <a:t>N3210 	High Level Requirements</a:t>
            </a:r>
          </a:p>
          <a:p>
            <a:pPr lvl="1"/>
            <a:r>
              <a:rPr lang="en-GB" sz="2000" dirty="0"/>
              <a:t>Sent out for review by WG12 </a:t>
            </a:r>
          </a:p>
          <a:p>
            <a:endParaRPr lang="en-GB" sz="2400" dirty="0"/>
          </a:p>
          <a:p>
            <a:r>
              <a:rPr lang="en-GB" sz="2400" dirty="0"/>
              <a:t>N3211	SysML detailed specifications</a:t>
            </a:r>
          </a:p>
          <a:p>
            <a:pPr lvl="1"/>
            <a:r>
              <a:rPr lang="en-GB" sz="2000" dirty="0"/>
              <a:t>Sent out for review by WG12 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N3212	Publication Design document</a:t>
            </a:r>
          </a:p>
          <a:p>
            <a:pPr lvl="1"/>
            <a:r>
              <a:rPr lang="en-GB" sz="2250" dirty="0"/>
              <a:t>Still in editing</a:t>
            </a:r>
          </a:p>
          <a:p>
            <a:endParaRPr lang="en-GB" sz="2400" dirty="0"/>
          </a:p>
          <a:p>
            <a:r>
              <a:rPr lang="en-GB" sz="2400" dirty="0"/>
              <a:t>N9961</a:t>
            </a:r>
          </a:p>
          <a:p>
            <a:pPr lvl="1"/>
            <a:r>
              <a:rPr lang="en-GB" sz="2250" dirty="0"/>
              <a:t>Services definitions for MOSSEC</a:t>
            </a:r>
          </a:p>
          <a:p>
            <a:pPr lvl="1"/>
            <a:r>
              <a:rPr lang="en-GB" sz="2250" dirty="0"/>
              <a:t>Draft available for review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EA0DAE-C1C0-7843-BA30-533B9074B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67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25 Apr 2018</a:t>
            </a:r>
            <a:endParaRPr kumimoji="0" lang="en-US" sz="67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8A75E-F1CC-C845-B675-ECE38AAE5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all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Extended Architecture @ AIA-ASD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7BC465-7C97-A547-A809-68D9A13EA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0F4D5-6E59-4122-8F56-701BDCA40E5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DBE352-7E16-EC4A-8986-DDDA295467A2}"/>
              </a:ext>
            </a:extLst>
          </p:cNvPr>
          <p:cNvSpPr txBox="1">
            <a:spLocks/>
          </p:cNvSpPr>
          <p:nvPr/>
        </p:nvSpPr>
        <p:spPr>
          <a:xfrm>
            <a:off x="6433851" y="1272857"/>
            <a:ext cx="5336571" cy="508387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marR="0" lvl="0" indent="-68580" algn="l" defTabSz="6858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FFD965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N3210 	High Level Requirements</a:t>
            </a:r>
          </a:p>
          <a:p>
            <a:pPr marL="288036" marR="0" lvl="1" indent="-137160" algn="l" defTabSz="685800" rtl="0" eaLnBrk="1" fontAlgn="auto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rgbClr val="FFD965"/>
              </a:buClr>
              <a:buSzTx/>
              <a:buFont typeface="Calibri" pitchFamily="34" charset="0"/>
              <a:buChar char="◦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Send to CIB Ballot</a:t>
            </a:r>
          </a:p>
          <a:p>
            <a:pPr marL="68580" marR="0" lvl="0" indent="-68580" algn="l" defTabSz="6858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FFD965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" marR="0" lvl="0" indent="-68580" algn="l" defTabSz="6858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FFD965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N3211	SysML detailed specifications</a:t>
            </a:r>
          </a:p>
          <a:p>
            <a:pPr lvl="1">
              <a:buClr>
                <a:srgbClr val="FFD965"/>
              </a:buClr>
              <a:defRPr/>
            </a:pPr>
            <a:r>
              <a:rPr lang="en-GB" sz="20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Send to CIB Ballot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FFD965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" marR="0" lvl="0" indent="-68580" algn="l" defTabSz="6858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FFD965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N3212	Publication Design document</a:t>
            </a:r>
          </a:p>
          <a:p>
            <a:pPr marL="288036" marR="0" lvl="1" indent="-137160" algn="l" defTabSz="685800" rtl="0" eaLnBrk="1" fontAlgn="auto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rgbClr val="FFD965"/>
              </a:buClr>
              <a:buSzTx/>
              <a:buFont typeface="Calibri" pitchFamily="34" charset="0"/>
              <a:buChar char="◦"/>
              <a:tabLst/>
              <a:defRPr/>
            </a:pPr>
            <a:r>
              <a:rPr kumimoji="0" lang="en-GB" sz="22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JB to complete and send out for review</a:t>
            </a:r>
          </a:p>
          <a:p>
            <a:pPr marL="68580" marR="0" lvl="0" indent="-68580" algn="l" defTabSz="6858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FFD965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" marR="0" lvl="0" indent="-68580" algn="l" defTabSz="68580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rgbClr val="FFD965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N9961</a:t>
            </a:r>
          </a:p>
          <a:p>
            <a:pPr marL="288036" marR="0" lvl="1" indent="-137160" algn="l" defTabSz="685800" rtl="0" eaLnBrk="1" fontAlgn="auto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rgbClr val="FFD965"/>
              </a:buClr>
              <a:buSzTx/>
              <a:buFont typeface="Calibri" pitchFamily="34" charset="0"/>
              <a:buChar char="◦"/>
              <a:tabLst/>
              <a:defRPr/>
            </a:pPr>
            <a:r>
              <a:rPr kumimoji="0" lang="en-GB" sz="225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be distributed</a:t>
            </a:r>
          </a:p>
        </p:txBody>
      </p:sp>
    </p:spTree>
    <p:extLst>
      <p:ext uri="{BB962C8B-B14F-4D97-AF65-F5344CB8AC3E}">
        <p14:creationId xmlns:p14="http://schemas.microsoft.com/office/powerpoint/2010/main" val="31134835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514600" y="0"/>
            <a:ext cx="7106909" cy="896113"/>
          </a:xfrm>
        </p:spPr>
        <p:txBody>
          <a:bodyPr>
            <a:normAutofit/>
          </a:bodyPr>
          <a:lstStyle/>
          <a:p>
            <a:r>
              <a:rPr lang="en-US" dirty="0"/>
              <a:t>Deliverable Status and Issues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 Apr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STEP Extended Architecture @ AIA-ASD </a:t>
            </a:r>
            <a:endParaRPr lang="en-US" dirty="0"/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7FC3D1BD-5AB8-4131-A199-7FD12E94EC77}" type="slidenum">
              <a:rPr lang="en-US" altLang="en-US" smtClean="0">
                <a:solidFill>
                  <a:srgbClr val="000000"/>
                </a:solidFill>
              </a:rPr>
              <a:pPr/>
              <a:t>14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719575"/>
              </p:ext>
            </p:extLst>
          </p:nvPr>
        </p:nvGraphicFramePr>
        <p:xfrm>
          <a:off x="1421405" y="896113"/>
          <a:ext cx="8200104" cy="5796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00052">
                  <a:extLst>
                    <a:ext uri="{9D8B030D-6E8A-4147-A177-3AD203B41FA5}">
                      <a16:colId xmlns:a16="http://schemas.microsoft.com/office/drawing/2014/main" val="4012145522"/>
                    </a:ext>
                  </a:extLst>
                </a:gridCol>
                <a:gridCol w="4100052">
                  <a:extLst>
                    <a:ext uri="{9D8B030D-6E8A-4147-A177-3AD203B41FA5}">
                      <a16:colId xmlns:a16="http://schemas.microsoft.com/office/drawing/2014/main" val="8301436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Deliverable Status:</a:t>
                      </a:r>
                    </a:p>
                    <a:p>
                      <a:r>
                        <a:rPr lang="en-US" sz="1400" dirty="0"/>
                        <a:t>STEP Extended  Architecture</a:t>
                      </a:r>
                      <a:r>
                        <a:rPr lang="en-US" sz="1400" baseline="0" dirty="0"/>
                        <a:t> GIT on Boost-Lab available</a:t>
                      </a:r>
                    </a:p>
                    <a:p>
                      <a:r>
                        <a:rPr lang="en-US" sz="1400" baseline="0" dirty="0"/>
                        <a:t>Reeper and StripXMI updated</a:t>
                      </a:r>
                    </a:p>
                    <a:p>
                      <a:r>
                        <a:rPr lang="en-US" sz="1400" baseline="0" dirty="0"/>
                        <a:t>Publishing process for STEPLib executed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Plans for Next Three Months: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/>
                        <a:t>Validate Extended Architecture E2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/>
                        <a:t>Validation of modelling for Services with MOSSEC CD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/>
                        <a:t>JIRA on ISO Living lab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/>
                        <a:t>Industrialize Publishing process for </a:t>
                      </a:r>
                      <a:r>
                        <a:rPr lang="en-US" sz="1400" b="0" baseline="0" dirty="0" err="1"/>
                        <a:t>STEPlib</a:t>
                      </a:r>
                      <a:endParaRPr lang="en-US" sz="1400" b="0" baseline="0" dirty="0"/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/>
                        <a:t>Extend quality checkers for XMI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/>
                        <a:t>New Collab for SysML</a:t>
                      </a:r>
                      <a:endParaRPr lang="en-US" sz="1400" b="1" dirty="0"/>
                    </a:p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776128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US" sz="1400" b="1" dirty="0"/>
                        <a:t>Issues/Risks: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Long term project :</a:t>
                      </a:r>
                      <a:r>
                        <a:rPr lang="en-US" sz="1200" baseline="0" dirty="0"/>
                        <a:t> need PDES members commitment for the next 4 years + long term sustainability business model</a:t>
                      </a:r>
                      <a:endParaRPr lang="en-US" sz="1200" dirty="0"/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dirty="0"/>
                        <a:t>Mitigation Plan:</a:t>
                      </a:r>
                      <a:r>
                        <a:rPr lang="en-US" sz="1200" b="1" baseline="0" dirty="0"/>
                        <a:t>  </a:t>
                      </a:r>
                      <a:r>
                        <a:rPr lang="en-US" sz="1200" dirty="0"/>
                        <a:t>Hope for new PDES, Inc. members, collaboration with AFNeT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1" indent="-285750" algn="l" defTabSz="6858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Technology roadmaps:</a:t>
                      </a:r>
                      <a:r>
                        <a:rPr lang="en-US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new technologies are always popping out. What will happen when current technology is obsolete ?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628650" marR="0" lvl="2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1" dirty="0"/>
                        <a:t>Mitigation Plan:</a:t>
                      </a:r>
                      <a:r>
                        <a:rPr lang="en-US" sz="1200" b="1" baseline="0" dirty="0"/>
                        <a:t> </a:t>
                      </a:r>
                      <a:r>
                        <a:rPr lang="en-US" sz="1200" dirty="0"/>
                        <a:t>Use ISO infrastructure and work with ISO to develop </a:t>
                      </a:r>
                      <a:r>
                        <a:rPr lang="en-US" sz="1200" baseline="0" dirty="0"/>
                        <a:t>a long term roadmap and migration plans with shared approach between other committees.</a:t>
                      </a:r>
                      <a:endParaRPr lang="en-US" sz="1200" dirty="0"/>
                    </a:p>
                    <a:p>
                      <a:pPr marL="285750" lvl="1" indent="-285750" algn="l" defTabSz="6858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6858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Divergent paths for new development and maintenance of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STEPmod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628650" marR="0" lvl="2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1" dirty="0"/>
                        <a:t>Mitigation Plan:</a:t>
                      </a:r>
                      <a:r>
                        <a:rPr lang="en-US" sz="1200" b="1" baseline="0" dirty="0"/>
                        <a:t>  </a:t>
                      </a:r>
                      <a:r>
                        <a:rPr lang="en-US" sz="1200" dirty="0"/>
                        <a:t>ensure no divergence in the management processes. Ensure that</a:t>
                      </a:r>
                      <a:r>
                        <a:rPr lang="en-US" sz="1200" baseline="0" dirty="0"/>
                        <a:t> SysML to Express bindings are available in the correct time frame. Validate the consistency between SysML and Express models</a:t>
                      </a:r>
                      <a:endParaRPr lang="en-US" sz="1200" dirty="0"/>
                    </a:p>
                    <a:p>
                      <a:pPr marL="285750" indent="-285750" algn="l" defTabSz="6858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6858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Continuous funding for technologies</a:t>
                      </a:r>
                    </a:p>
                    <a:p>
                      <a:pPr marL="628650" lvl="1" indent="-285750" algn="l" defTabSz="6858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dirty="0"/>
                        <a:t>Mitigation Plan:</a:t>
                      </a:r>
                      <a:r>
                        <a:rPr lang="en-US" sz="1200" b="1" baseline="0" dirty="0"/>
                        <a:t>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as much out of</a:t>
                      </a:r>
                      <a:r>
                        <a:rPr lang="en-US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the box technology to reduce costs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6858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6858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Maintenance resources for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STEPmod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new STEP technology development environment</a:t>
                      </a:r>
                    </a:p>
                    <a:p>
                      <a:pPr marL="514350" marR="0" lvl="2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2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Eurostep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funding stopped</a:t>
                      </a:r>
                    </a:p>
                    <a:p>
                      <a:pPr marL="514350" marR="0" lvl="2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200" b="1" dirty="0"/>
                        <a:t>Mitigation Plan:</a:t>
                      </a:r>
                      <a:r>
                        <a:rPr lang="en-US" sz="1200" b="1" baseline="0" dirty="0"/>
                        <a:t>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share as much components</a:t>
                      </a:r>
                      <a:r>
                        <a:rPr lang="en-US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as possible (bug management, quality checkers) 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3049170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186991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6886" y="19828"/>
            <a:ext cx="8192588" cy="609508"/>
          </a:xfrm>
        </p:spPr>
        <p:txBody>
          <a:bodyPr>
            <a:normAutofit fontScale="90000"/>
          </a:bodyPr>
          <a:lstStyle/>
          <a:p>
            <a:r>
              <a:rPr lang="en-GB" dirty="0"/>
              <a:t>Last 6months Accomplishments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52091" y="629336"/>
            <a:ext cx="11148778" cy="5448735"/>
          </a:xfrm>
        </p:spPr>
        <p:txBody>
          <a:bodyPr lIns="0" tIns="46800" rIns="0" numCol="2">
            <a:noAutofit/>
          </a:bodyPr>
          <a:lstStyle/>
          <a:p>
            <a:pPr>
              <a:lnSpc>
                <a:spcPct val="120000"/>
              </a:lnSpc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r>
              <a:rPr lang="en-US" sz="1600" dirty="0"/>
              <a:t>SysML Collaboration tools</a:t>
            </a:r>
          </a:p>
          <a:p>
            <a:pPr lvl="1">
              <a:lnSpc>
                <a:spcPct val="120000"/>
              </a:lnSpc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r>
              <a:rPr lang="en-US" sz="1600" dirty="0"/>
              <a:t>Quality Checkers extended</a:t>
            </a:r>
          </a:p>
          <a:p>
            <a:pPr lvl="1">
              <a:lnSpc>
                <a:spcPct val="120000"/>
              </a:lnSpc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r>
              <a:rPr lang="en-US" sz="1600" dirty="0"/>
              <a:t>TeamWorkserver proved efficiency</a:t>
            </a:r>
          </a:p>
          <a:p>
            <a:pPr lvl="1">
              <a:lnSpc>
                <a:spcPct val="120000"/>
              </a:lnSpc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r>
              <a:rPr lang="en-US" sz="1600" dirty="0"/>
              <a:t>GIT server proved efficiency</a:t>
            </a:r>
          </a:p>
          <a:p>
            <a:pPr>
              <a:lnSpc>
                <a:spcPct val="120000"/>
              </a:lnSpc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r>
              <a:rPr lang="en-US" sz="1600" dirty="0"/>
              <a:t>Web-Services &amp; OSLC</a:t>
            </a:r>
          </a:p>
          <a:p>
            <a:pPr lvl="1">
              <a:lnSpc>
                <a:spcPct val="120000"/>
              </a:lnSpc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r>
              <a:rPr lang="en-GB" sz="1600" dirty="0"/>
              <a:t>MOSSEC CD is in Ballot based on the Extended Architecture</a:t>
            </a:r>
          </a:p>
          <a:p>
            <a:pPr lvl="1">
              <a:lnSpc>
                <a:spcPct val="120000"/>
              </a:lnSpc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endParaRPr lang="en-GB" sz="1600" dirty="0"/>
          </a:p>
          <a:p>
            <a:pPr>
              <a:lnSpc>
                <a:spcPct val="120000"/>
              </a:lnSpc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r>
              <a:rPr lang="en-GB" sz="1600" dirty="0"/>
              <a:t>Schedule and plan</a:t>
            </a:r>
          </a:p>
          <a:p>
            <a:pPr lvl="1">
              <a:lnSpc>
                <a:spcPct val="120000"/>
              </a:lnSpc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r>
              <a:rPr lang="en-GB" sz="1600" dirty="0"/>
              <a:t>Schedule for Part 4000 publication </a:t>
            </a:r>
          </a:p>
          <a:p>
            <a:pPr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endParaRPr lang="en-GB" sz="1750" dirty="0"/>
          </a:p>
          <a:p>
            <a:pPr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r>
              <a:rPr lang="en-GB" sz="1750" dirty="0" err="1"/>
              <a:t>STEPMod</a:t>
            </a:r>
            <a:r>
              <a:rPr lang="en-GB" sz="1750" dirty="0"/>
              <a:t> scripts updates</a:t>
            </a:r>
          </a:p>
          <a:p>
            <a:pPr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endParaRPr lang="en-GB" sz="1750" dirty="0"/>
          </a:p>
          <a:p>
            <a:pPr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r>
              <a:rPr lang="en-GB" sz="1750" dirty="0"/>
              <a:t>STEPLib </a:t>
            </a:r>
            <a:r>
              <a:rPr lang="en-GB" sz="1750" dirty="0" err="1"/>
              <a:t>STEPMod</a:t>
            </a:r>
            <a:r>
              <a:rPr lang="en-GB" sz="1750" dirty="0"/>
              <a:t> integration done for SMRL</a:t>
            </a:r>
          </a:p>
          <a:p>
            <a:pPr>
              <a:buClr>
                <a:schemeClr val="accent5">
                  <a:lumMod val="75000"/>
                </a:schemeClr>
              </a:buClr>
              <a:buFont typeface="Arial" charset="0"/>
              <a:buChar char="•"/>
            </a:pPr>
            <a:endParaRPr lang="en-GB" sz="1750" dirty="0"/>
          </a:p>
          <a:p>
            <a:pPr lvl="0">
              <a:lnSpc>
                <a:spcPct val="120000"/>
              </a:lnSpc>
              <a:buClr>
                <a:srgbClr val="C2BC80">
                  <a:lumMod val="75000"/>
                </a:srgbClr>
              </a:buClr>
              <a:buFont typeface="Arial" charset="0"/>
              <a:buChar char="•"/>
            </a:pPr>
            <a:r>
              <a:rPr lang="en-US" sz="18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Ndocs</a:t>
            </a:r>
            <a:r>
              <a:rPr lang="en-US" sz="1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3210 &amp; 3211 completed</a:t>
            </a:r>
          </a:p>
          <a:p>
            <a:pPr lvl="1">
              <a:lnSpc>
                <a:spcPct val="120000"/>
              </a:lnSpc>
              <a:buClr>
                <a:srgbClr val="C2BC80">
                  <a:lumMod val="75000"/>
                </a:srgbClr>
              </a:buClr>
              <a:buFont typeface="Arial" charset="0"/>
              <a:buChar char="•"/>
            </a:pPr>
            <a:r>
              <a:rPr lang="en-US" sz="1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0" indent="0">
              <a:buClr>
                <a:schemeClr val="accent5">
                  <a:lumMod val="75000"/>
                </a:schemeClr>
              </a:buClr>
              <a:buNone/>
            </a:pPr>
            <a:endParaRPr lang="en-GB" sz="175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 Apr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STEP Extended Architecture @ AIA-ASD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20D3B-0598-4D4E-9FF2-F6953DE92548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64392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srgbClr val="000000"/>
                </a:solidFill>
              </a:rPr>
              <a:t>25 Apr 2018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9A58D53C-BC77-EF4C-8FE8-AD261A03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STEP Extended Architecture @ AIA-ASD </a:t>
            </a: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580FD371-FF8C-8849-9509-A84EE4A37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6EAF-88D5-3042-852B-1E328966825B}" type="slidenum">
              <a:rPr lang="fr-FR" smtClean="0"/>
              <a:t>16</a:t>
            </a:fld>
            <a:endParaRPr lang="fr-FR"/>
          </a:p>
        </p:txBody>
      </p:sp>
      <p:grpSp>
        <p:nvGrpSpPr>
          <p:cNvPr id="14" name="Group 13"/>
          <p:cNvGrpSpPr/>
          <p:nvPr/>
        </p:nvGrpSpPr>
        <p:grpSpPr>
          <a:xfrm>
            <a:off x="388865" y="145916"/>
            <a:ext cx="11458464" cy="6352676"/>
            <a:chOff x="1605483" y="846739"/>
            <a:chExt cx="9025227" cy="5003668"/>
          </a:xfrm>
        </p:grpSpPr>
        <p:sp>
          <p:nvSpPr>
            <p:cNvPr id="5" name="Rectangle 4"/>
            <p:cNvSpPr/>
            <p:nvPr/>
          </p:nvSpPr>
          <p:spPr>
            <a:xfrm>
              <a:off x="2852542" y="5074826"/>
              <a:ext cx="1810759" cy="48656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50">
                  <a:solidFill>
                    <a:schemeClr val="tx1"/>
                  </a:solidFill>
                </a:rPr>
                <a:t>Magic Draw  18.4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2852540" y="2032312"/>
              <a:ext cx="1810760" cy="2968801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en-GB" sz="1350">
                  <a:solidFill>
                    <a:schemeClr val="tx1"/>
                  </a:solidFill>
                </a:rPr>
                <a:t>Dev</a:t>
              </a:r>
            </a:p>
          </p:txBody>
        </p:sp>
        <p:sp>
          <p:nvSpPr>
            <p:cNvPr id="7" name="Up Arrow 6"/>
            <p:cNvSpPr/>
            <p:nvPr/>
          </p:nvSpPr>
          <p:spPr>
            <a:xfrm>
              <a:off x="3007649" y="2210062"/>
              <a:ext cx="1018515" cy="1254977"/>
            </a:xfrm>
            <a:prstGeom prst="upArrow">
              <a:avLst>
                <a:gd name="adj1" fmla="val 68667"/>
                <a:gd name="adj2" fmla="val 2029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>
                  <a:solidFill>
                    <a:schemeClr val="tx1"/>
                  </a:solidFill>
                </a:rPr>
                <a:t>Modelling Post processor</a:t>
              </a:r>
            </a:p>
            <a:p>
              <a:pPr algn="ctr"/>
              <a:r>
                <a:rPr lang="en-GB" sz="900">
                  <a:solidFill>
                    <a:schemeClr val="tx1"/>
                  </a:solidFill>
                </a:rPr>
                <a:t>(</a:t>
              </a:r>
              <a:r>
                <a:rPr lang="en-GB" sz="900" b="1">
                  <a:solidFill>
                    <a:schemeClr val="tx1"/>
                  </a:solidFill>
                </a:rPr>
                <a:t>StripXMI</a:t>
              </a:r>
              <a:r>
                <a:rPr lang="en-GB" sz="900">
                  <a:solidFill>
                    <a:schemeClr val="tx1"/>
                  </a:solidFill>
                </a:rPr>
                <a:t>)</a:t>
              </a:r>
            </a:p>
            <a:p>
              <a:pPr algn="ctr"/>
              <a:endParaRPr lang="en-GB" sz="900" b="1">
                <a:solidFill>
                  <a:schemeClr val="tx1"/>
                </a:solidFill>
              </a:endParaRPr>
            </a:p>
            <a:p>
              <a:pPr algn="ctr"/>
              <a:r>
                <a:rPr lang="en-GB" sz="900" b="1">
                  <a:solidFill>
                    <a:schemeClr val="tx1"/>
                  </a:solidFill>
                </a:rPr>
                <a:t>P2</a:t>
              </a:r>
              <a:endParaRPr lang="en-GB" sz="900">
                <a:solidFill>
                  <a:schemeClr val="tx1"/>
                </a:solidFill>
              </a:endParaRPr>
            </a:p>
          </p:txBody>
        </p:sp>
        <p:sp>
          <p:nvSpPr>
            <p:cNvPr id="8" name="Down Arrow 7"/>
            <p:cNvSpPr/>
            <p:nvPr/>
          </p:nvSpPr>
          <p:spPr>
            <a:xfrm>
              <a:off x="3516906" y="3553392"/>
              <a:ext cx="1018515" cy="1353635"/>
            </a:xfrm>
            <a:prstGeom prst="downArrow">
              <a:avLst>
                <a:gd name="adj1" fmla="val 70000"/>
                <a:gd name="adj2" fmla="val 1699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900">
                  <a:solidFill>
                    <a:schemeClr val="tx1"/>
                  </a:solidFill>
                </a:rPr>
                <a:t>Modelling Pre processor</a:t>
              </a:r>
            </a:p>
            <a:p>
              <a:pPr algn="ctr"/>
              <a:r>
                <a:rPr lang="en-GB" sz="900">
                  <a:solidFill>
                    <a:schemeClr val="tx1"/>
                  </a:solidFill>
                </a:rPr>
                <a:t>(</a:t>
              </a:r>
              <a:r>
                <a:rPr lang="en-GB" sz="900" b="1">
                  <a:solidFill>
                    <a:schemeClr val="tx1"/>
                  </a:solidFill>
                </a:rPr>
                <a:t>GenMD</a:t>
              </a:r>
              <a:r>
                <a:rPr lang="en-GB" sz="900">
                  <a:solidFill>
                    <a:schemeClr val="tx1"/>
                  </a:solidFill>
                </a:rPr>
                <a:t>)</a:t>
              </a:r>
            </a:p>
            <a:p>
              <a:pPr algn="ctr"/>
              <a:endParaRPr lang="en-GB" sz="900" b="1">
                <a:solidFill>
                  <a:schemeClr val="tx1"/>
                </a:solidFill>
              </a:endParaRPr>
            </a:p>
            <a:p>
              <a:pPr algn="ctr"/>
              <a:r>
                <a:rPr lang="en-GB" sz="900" b="1">
                  <a:solidFill>
                    <a:schemeClr val="tx1"/>
                  </a:solidFill>
                </a:rPr>
                <a:t>P2</a:t>
              </a:r>
            </a:p>
          </p:txBody>
        </p:sp>
        <p:sp>
          <p:nvSpPr>
            <p:cNvPr id="9" name="Right Arrow 8"/>
            <p:cNvSpPr/>
            <p:nvPr/>
          </p:nvSpPr>
          <p:spPr>
            <a:xfrm>
              <a:off x="4722374" y="1621360"/>
              <a:ext cx="4153403" cy="337239"/>
            </a:xfrm>
            <a:prstGeom prst="rightArrow">
              <a:avLst>
                <a:gd name="adj1" fmla="val 68678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GB" sz="1050" dirty="0">
                  <a:solidFill>
                    <a:schemeClr val="tx1"/>
                  </a:solidFill>
                </a:rPr>
                <a:t>Implementation Post processors for XSD </a:t>
              </a:r>
              <a:r>
                <a:rPr lang="en-GB" sz="1050" b="1" dirty="0">
                  <a:solidFill>
                    <a:schemeClr val="tx1"/>
                  </a:solidFill>
                </a:rPr>
                <a:t>AntImp  P4</a:t>
              </a:r>
            </a:p>
          </p:txBody>
        </p:sp>
        <p:sp>
          <p:nvSpPr>
            <p:cNvPr id="10" name="Right Arrow 9"/>
            <p:cNvSpPr/>
            <p:nvPr/>
          </p:nvSpPr>
          <p:spPr>
            <a:xfrm>
              <a:off x="4722374" y="1167708"/>
              <a:ext cx="4153403" cy="337239"/>
            </a:xfrm>
            <a:prstGeom prst="rightArrow">
              <a:avLst>
                <a:gd name="adj1" fmla="val 68678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GB" sz="1050">
                  <a:solidFill>
                    <a:schemeClr val="tx1"/>
                  </a:solidFill>
                </a:rPr>
                <a:t>Publication Post processors for HTML </a:t>
              </a:r>
              <a:r>
                <a:rPr lang="en-GB" sz="1050" b="1">
                  <a:solidFill>
                    <a:schemeClr val="tx1"/>
                  </a:solidFill>
                </a:rPr>
                <a:t>AntPub  P5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852540" y="1157302"/>
              <a:ext cx="1810760" cy="80129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50">
                  <a:solidFill>
                    <a:schemeClr val="tx1"/>
                  </a:solidFill>
                </a:rPr>
                <a:t>GIT@localteam</a:t>
              </a:r>
              <a:br>
                <a:rPr lang="en-GB" sz="1350">
                  <a:solidFill>
                    <a:schemeClr val="tx1"/>
                  </a:solidFill>
                </a:rPr>
              </a:br>
              <a:r>
                <a:rPr lang="en-GB" sz="1350">
                  <a:solidFill>
                    <a:schemeClr val="tx1"/>
                  </a:solidFill>
                </a:rPr>
                <a:t>Gitlab </a:t>
              </a:r>
            </a:p>
            <a:p>
              <a:pPr lvl="0" algn="ctr"/>
              <a:r>
                <a:rPr lang="en-GB" sz="900">
                  <a:solidFill>
                    <a:schemeClr val="tx1"/>
                  </a:solidFill>
                </a:rPr>
                <a:t>MagicDraw + Canonical XMI  + OCL + various codes + HTML &amp; XSD &amp; schematron + OWL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886523" y="1936837"/>
              <a:ext cx="5580039" cy="3672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/>
                <a:t>Capabilities for </a:t>
              </a:r>
            </a:p>
            <a:p>
              <a:r>
                <a:rPr lang="en-GB" sz="900" b="1" dirty="0"/>
                <a:t>Reeper    ( </a:t>
              </a:r>
              <a:r>
                <a:rPr lang="en-GB" sz="900" b="1" dirty="0">
                  <a:hlinkClick r:id="rId2"/>
                </a:rPr>
                <a:t>https://sourceforge.net/projects/reeper/</a:t>
              </a:r>
              <a:r>
                <a:rPr lang="en-GB" sz="900" b="1" dirty="0"/>
                <a:t> )</a:t>
              </a:r>
            </a:p>
            <a:p>
              <a:pPr marL="128588" indent="-128588">
                <a:buFont typeface="Arial" charset="0"/>
                <a:buChar char="•"/>
              </a:pPr>
              <a:r>
                <a:rPr lang="en-GB" sz="900" dirty="0"/>
                <a:t>Transform Express to XMI </a:t>
              </a:r>
            </a:p>
            <a:p>
              <a:pPr marL="128588" indent="-128588">
                <a:buFont typeface="Arial" charset="0"/>
                <a:buChar char="•"/>
              </a:pPr>
              <a:endParaRPr lang="en-GB" sz="900" dirty="0"/>
            </a:p>
            <a:p>
              <a:r>
                <a:rPr lang="en-GB" sz="900" b="1" dirty="0" err="1"/>
                <a:t>StripXMI</a:t>
              </a:r>
              <a:r>
                <a:rPr lang="en-GB" sz="900" b="1" dirty="0"/>
                <a:t>	 ( </a:t>
              </a:r>
              <a:r>
                <a:rPr lang="en-GB" sz="900" b="1" dirty="0">
                  <a:hlinkClick r:id="rId3"/>
                </a:rPr>
                <a:t>https://git.iso.org/TC184/SC4/WG12/StripXMI</a:t>
              </a:r>
              <a:r>
                <a:rPr lang="en-GB" sz="900" b="1" dirty="0"/>
                <a:t>      under git1.boost-lab.net to start )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Automatically produce the correct </a:t>
              </a:r>
              <a:r>
                <a:rPr lang="en-GB" sz="900" dirty="0" err="1"/>
                <a:t>cannonical</a:t>
              </a:r>
              <a:r>
                <a:rPr lang="en-GB" sz="900" dirty="0"/>
                <a:t> XMI  + image map for diagrams + (? image processing ?) 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Language: Ruby 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Origin: </a:t>
              </a:r>
              <a:r>
                <a:rPr lang="en-GB" sz="900" dirty="0" err="1"/>
                <a:t>Eurostep</a:t>
              </a:r>
              <a:r>
                <a:rPr lang="en-GB" sz="900" dirty="0"/>
                <a:t> PLCSlib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Need update to newer MD and XMI version (from 17.0 SP6 , XMI 2.1)</a:t>
              </a:r>
            </a:p>
            <a:p>
              <a:endParaRPr lang="en-GB" sz="900" dirty="0"/>
            </a:p>
            <a:p>
              <a:r>
                <a:rPr lang="en-GB" sz="900" b="1" dirty="0" err="1"/>
                <a:t>GenMD</a:t>
              </a:r>
              <a:r>
                <a:rPr lang="en-GB" sz="900" b="1" dirty="0"/>
                <a:t>	 ( </a:t>
              </a:r>
              <a:r>
                <a:rPr lang="en-GB" sz="900" b="1" dirty="0">
                  <a:hlinkClick r:id="rId3"/>
                </a:rPr>
                <a:t>https://git.iso.org/TC184/SC4/WG12/</a:t>
              </a:r>
              <a:r>
                <a:rPr lang="en-GB" sz="900" b="1" dirty="0" err="1"/>
                <a:t>GenMD</a:t>
              </a:r>
              <a:r>
                <a:rPr lang="en-GB" sz="900" b="1" dirty="0"/>
                <a:t>      under git1.boost-lab.net to start )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Automatically produce the MD file from the </a:t>
              </a:r>
              <a:r>
                <a:rPr lang="en-GB" sz="900" dirty="0" err="1"/>
                <a:t>cannonical</a:t>
              </a:r>
              <a:r>
                <a:rPr lang="en-GB" sz="900" dirty="0"/>
                <a:t> XMI + MD packaging rules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Language: ruby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Origin: </a:t>
              </a:r>
              <a:r>
                <a:rPr lang="en-GB" sz="900" dirty="0" err="1"/>
                <a:t>Eurostep</a:t>
              </a:r>
              <a:r>
                <a:rPr lang="en-GB" sz="900" dirty="0"/>
                <a:t> PLCSlib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Need update to newer MD and XMI version (from 17.0 SP6 , XMI 2.1)</a:t>
              </a:r>
            </a:p>
            <a:p>
              <a:endParaRPr lang="en-GB" sz="900" dirty="0"/>
            </a:p>
            <a:p>
              <a:r>
                <a:rPr lang="en-GB" sz="900" b="1" dirty="0"/>
                <a:t>AntPub	 ( </a:t>
              </a:r>
              <a:r>
                <a:rPr lang="en-GB" sz="900" b="1" dirty="0">
                  <a:hlinkClick r:id="rId3"/>
                </a:rPr>
                <a:t>https://git.iso.org/TC184/SC4/WG12/</a:t>
              </a:r>
              <a:r>
                <a:rPr lang="en-GB" sz="900" b="1" dirty="0"/>
                <a:t>AntPub      under git1.boost-lab.net to start )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Produce the html documentation from the XMI 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Language: Ant + XSL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Origin: CIMPA EWH </a:t>
              </a:r>
              <a:r>
                <a:rPr lang="en-GB" sz="900" dirty="0" err="1"/>
                <a:t>PoC</a:t>
              </a:r>
              <a:endParaRPr lang="en-GB" sz="900" dirty="0"/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Need to update the transformation after the </a:t>
              </a:r>
              <a:r>
                <a:rPr lang="en-GB" sz="900" dirty="0" err="1"/>
                <a:t>concensus</a:t>
              </a:r>
              <a:r>
                <a:rPr lang="en-GB" sz="900" dirty="0"/>
                <a:t> on the SysML Model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Need to be integrated with the images maps scripts</a:t>
              </a:r>
            </a:p>
            <a:p>
              <a:endParaRPr lang="en-GB" sz="900" dirty="0"/>
            </a:p>
            <a:p>
              <a:r>
                <a:rPr lang="en-GB" sz="900" b="1" dirty="0"/>
                <a:t>AntImp	 ( </a:t>
              </a:r>
              <a:r>
                <a:rPr lang="en-GB" sz="900" b="1" dirty="0">
                  <a:hlinkClick r:id="rId3"/>
                </a:rPr>
                <a:t>https://git.iso.org/TC184/SC4/WG12/</a:t>
              </a:r>
              <a:r>
                <a:rPr lang="en-GB" sz="900" b="1" dirty="0"/>
                <a:t>AntImp      under git1.boost-lab.net to start )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Produce the XSD schema from the XMI 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Language: Ant + XSL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Origin: CIMPA EWH </a:t>
              </a:r>
              <a:r>
                <a:rPr lang="en-GB" sz="900" dirty="0" err="1"/>
                <a:t>PoC</a:t>
              </a:r>
              <a:endParaRPr lang="en-GB" sz="900" dirty="0"/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Need to update the transformation after the </a:t>
              </a:r>
              <a:r>
                <a:rPr lang="en-GB" sz="900" dirty="0" err="1"/>
                <a:t>concensus</a:t>
              </a:r>
              <a:r>
                <a:rPr lang="en-GB" sz="900" dirty="0"/>
                <a:t> on the SysML Model</a:t>
              </a:r>
            </a:p>
            <a:p>
              <a:endParaRPr lang="en-GB" sz="900" b="1" dirty="0"/>
            </a:p>
            <a:p>
              <a:r>
                <a:rPr lang="en-GB" sz="900" b="1" dirty="0"/>
                <a:t>XMI-QC	 ( </a:t>
              </a:r>
              <a:r>
                <a:rPr lang="en-GB" sz="900" b="1" dirty="0">
                  <a:hlinkClick r:id="rId3"/>
                </a:rPr>
                <a:t>https://git.iso.org/TC184/SC4/WG12/</a:t>
              </a:r>
              <a:r>
                <a:rPr lang="en-GB" sz="900" b="1" dirty="0"/>
                <a:t>XMI-QC      under git1.boost-lab.net to start )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Quality Checker for XMI 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Origin: Boost AP242 QC</a:t>
              </a:r>
            </a:p>
            <a:p>
              <a:pPr marL="214313" indent="-214313">
                <a:buFont typeface="Arial" charset="0"/>
                <a:buChar char="•"/>
              </a:pPr>
              <a:r>
                <a:rPr lang="en-GB" sz="900" dirty="0"/>
                <a:t>Partial demonstrator, need to be expanded </a:t>
              </a:r>
            </a:p>
          </p:txBody>
        </p:sp>
        <p:sp>
          <p:nvSpPr>
            <p:cNvPr id="15" name="Right Arrow 14"/>
            <p:cNvSpPr/>
            <p:nvPr/>
          </p:nvSpPr>
          <p:spPr>
            <a:xfrm>
              <a:off x="2730119" y="3854245"/>
              <a:ext cx="801233" cy="560276"/>
            </a:xfrm>
            <a:prstGeom prst="rightArrow">
              <a:avLst>
                <a:gd name="adj1" fmla="val 79086"/>
                <a:gd name="adj2" fmla="val 19702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350">
                  <a:solidFill>
                    <a:schemeClr val="tx1"/>
                  </a:solidFill>
                </a:rPr>
                <a:t>Reeper</a:t>
              </a:r>
            </a:p>
            <a:p>
              <a:pPr algn="ctr"/>
              <a:r>
                <a:rPr lang="en-GB" sz="1350" b="1">
                  <a:solidFill>
                    <a:schemeClr val="tx1"/>
                  </a:solidFill>
                </a:rPr>
                <a:t>P1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605483" y="2032312"/>
              <a:ext cx="1187985" cy="836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i="1"/>
                <a:t>Efficient model diff</a:t>
              </a:r>
            </a:p>
            <a:p>
              <a:r>
                <a:rPr lang="en-GB" sz="900" b="1" i="1"/>
                <a:t>See Pete Denno</a:t>
              </a:r>
            </a:p>
            <a:p>
              <a:r>
                <a:rPr lang="en-GB" sz="900" i="1"/>
                <a:t>and Nicolas for UML Diff on papyrus</a:t>
              </a:r>
            </a:p>
            <a:p>
              <a:endParaRPr lang="en-GB" sz="900" i="1"/>
            </a:p>
            <a:p>
              <a:r>
                <a:rPr lang="en-GB" sz="900" i="1"/>
                <a:t>Need de define our requirements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605483" y="1472036"/>
              <a:ext cx="1187985" cy="48656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50">
                  <a:solidFill>
                    <a:schemeClr val="tx1"/>
                  </a:solidFill>
                </a:rPr>
                <a:t>XMI Diff</a:t>
              </a:r>
            </a:p>
            <a:p>
              <a:pPr algn="ctr"/>
              <a:r>
                <a:rPr lang="en-GB" sz="1350" b="1">
                  <a:solidFill>
                    <a:schemeClr val="tx1"/>
                  </a:solidFill>
                </a:rPr>
                <a:t>P3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64796" y="3995884"/>
              <a:ext cx="564080" cy="2363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350"/>
                <a:t>Express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229071" y="846739"/>
              <a:ext cx="3160694" cy="2363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350"/>
                <a:t>STEP New Architecture V1 Source control architecture 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9230413" y="881363"/>
              <a:ext cx="904973" cy="327266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GB" sz="1050"/>
                <a:t>SysML 1.4</a:t>
              </a:r>
            </a:p>
            <a:p>
              <a:r>
                <a:rPr lang="en-GB" sz="1050"/>
                <a:t>XMI 2.5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142929" y="3853755"/>
              <a:ext cx="1487781" cy="709076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GB" sz="1050"/>
                <a:t>Magic Draw we start with 18.4 and we may update to the LTR (3-5 years support) and migrate data during the ballot cycle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142929" y="5173352"/>
              <a:ext cx="1487781" cy="199996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GB" sz="1050"/>
                <a:t>No issues with Ant Versions 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142929" y="5650411"/>
              <a:ext cx="1487781" cy="199996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GB" sz="1050"/>
                <a:t>Saxon vers 9  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142929" y="3049187"/>
              <a:ext cx="1487781" cy="327266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GB" sz="1050"/>
                <a:t>Ruby Version to be frozen during reeper update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605484" y="5074826"/>
              <a:ext cx="1124636" cy="48656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350">
                  <a:solidFill>
                    <a:schemeClr val="tx1"/>
                  </a:solidFill>
                </a:rPr>
                <a:t>Protege v5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08060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6611860" y="1050191"/>
            <a:ext cx="2414346" cy="52386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/>
              <a:t>Master GIT@ISO </a:t>
            </a:r>
            <a:br>
              <a:rPr lang="en-GB" b="1"/>
            </a:br>
            <a:endParaRPr lang="en-GB" b="1"/>
          </a:p>
          <a:p>
            <a:pPr algn="ctr"/>
            <a:r>
              <a:rPr lang="en-GB" sz="1200">
                <a:solidFill>
                  <a:prstClr val="white"/>
                </a:solidFill>
              </a:rPr>
              <a:t>Express and modules and XSL </a:t>
            </a:r>
          </a:p>
          <a:p>
            <a:pPr algn="ctr"/>
            <a:r>
              <a:rPr lang="en-GB" sz="1200">
                <a:solidFill>
                  <a:prstClr val="white"/>
                </a:solidFill>
              </a:rPr>
              <a:t>from stepmod</a:t>
            </a:r>
          </a:p>
          <a:p>
            <a:pPr algn="ctr"/>
            <a:endParaRPr lang="en-GB" sz="1200">
              <a:solidFill>
                <a:prstClr val="white"/>
              </a:solidFill>
            </a:endParaRPr>
          </a:p>
          <a:p>
            <a:pPr lvl="0" algn="ctr"/>
            <a:r>
              <a:rPr lang="en-GB" sz="1200">
                <a:solidFill>
                  <a:prstClr val="white"/>
                </a:solidFill>
              </a:rPr>
              <a:t>Canonical XMI + native models</a:t>
            </a:r>
          </a:p>
          <a:p>
            <a:pPr lvl="0" algn="ctr"/>
            <a:r>
              <a:rPr lang="en-GB" sz="1200">
                <a:solidFill>
                  <a:prstClr val="white"/>
                </a:solidFill>
              </a:rPr>
              <a:t> + OCL + XSD + schematron</a:t>
            </a:r>
          </a:p>
          <a:p>
            <a:pPr lvl="0" algn="ctr"/>
            <a:endParaRPr lang="en-GB" sz="1200">
              <a:solidFill>
                <a:prstClr val="white"/>
              </a:solidFill>
            </a:endParaRPr>
          </a:p>
          <a:p>
            <a:pPr lvl="0" algn="ctr"/>
            <a:r>
              <a:rPr lang="en-GB" sz="1200">
                <a:solidFill>
                  <a:prstClr val="white"/>
                </a:solidFill>
              </a:rPr>
              <a:t>HowTos  &amp; Guides</a:t>
            </a:r>
          </a:p>
          <a:p>
            <a:pPr lvl="0" algn="ctr"/>
            <a:endParaRPr lang="en-GB" sz="1200">
              <a:solidFill>
                <a:prstClr val="white"/>
              </a:solidFill>
            </a:endParaRPr>
          </a:p>
          <a:p>
            <a:pPr lvl="0" algn="ctr"/>
            <a:r>
              <a:rPr lang="en-GB" sz="1200">
                <a:solidFill>
                  <a:prstClr val="white"/>
                </a:solidFill>
              </a:rPr>
              <a:t>Build Virtual Machines (P2)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300" y="-345792"/>
            <a:ext cx="10515600" cy="1325563"/>
          </a:xfrm>
        </p:spPr>
        <p:txBody>
          <a:bodyPr>
            <a:normAutofit/>
          </a:bodyPr>
          <a:lstStyle/>
          <a:p>
            <a:r>
              <a:rPr lang="en-GB"/>
              <a:t>High level architecture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 Apr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STEP Extended Architecture @ AIA-ASD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20D3B-0598-4D4E-9FF2-F6953DE92548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sp>
        <p:nvSpPr>
          <p:cNvPr id="22" name="Rectangle 21"/>
          <p:cNvSpPr/>
          <p:nvPr/>
        </p:nvSpPr>
        <p:spPr>
          <a:xfrm>
            <a:off x="2048286" y="4096139"/>
            <a:ext cx="2414345" cy="19594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Developer</a:t>
            </a:r>
          </a:p>
        </p:txBody>
      </p:sp>
      <p:sp>
        <p:nvSpPr>
          <p:cNvPr id="23" name="Folded Corner 22"/>
          <p:cNvSpPr/>
          <p:nvPr/>
        </p:nvSpPr>
        <p:spPr>
          <a:xfrm>
            <a:off x="6898580" y="3979772"/>
            <a:ext cx="1698024" cy="924955"/>
          </a:xfrm>
          <a:prstGeom prst="foldedCorner">
            <a:avLst>
              <a:gd name="adj" fmla="val 30778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HTML output</a:t>
            </a:r>
          </a:p>
          <a:p>
            <a:pPr algn="ctr"/>
            <a:r>
              <a:rPr lang="en-GB" sz="1400"/>
              <a:t>Stored in Master GIT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048285" y="1048575"/>
            <a:ext cx="2414346" cy="24970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solidFill>
                  <a:schemeClr val="tx1"/>
                </a:solidFill>
              </a:rPr>
              <a:t>GITLab@localteam</a:t>
            </a:r>
            <a:br>
              <a:rPr lang="en-GB" b="1">
                <a:solidFill>
                  <a:schemeClr val="tx1"/>
                </a:solidFill>
              </a:rPr>
            </a:br>
            <a:endParaRPr lang="en-GB" b="1">
              <a:solidFill>
                <a:schemeClr val="tx1"/>
              </a:solidFill>
            </a:endParaRPr>
          </a:p>
          <a:p>
            <a:pPr algn="ctr"/>
            <a:r>
              <a:rPr lang="en-GB" sz="1200">
                <a:solidFill>
                  <a:schemeClr val="tx1"/>
                </a:solidFill>
              </a:rPr>
              <a:t>Express and modules and XSL </a:t>
            </a:r>
          </a:p>
          <a:p>
            <a:pPr algn="ctr"/>
            <a:r>
              <a:rPr lang="en-GB" sz="1200">
                <a:solidFill>
                  <a:schemeClr val="tx1"/>
                </a:solidFill>
              </a:rPr>
              <a:t>from stepmod</a:t>
            </a:r>
          </a:p>
          <a:p>
            <a:pPr lvl="0" algn="ctr"/>
            <a:endParaRPr lang="en-GB" sz="1200">
              <a:solidFill>
                <a:schemeClr val="tx1"/>
              </a:solidFill>
            </a:endParaRPr>
          </a:p>
          <a:p>
            <a:pPr algn="ctr"/>
            <a:r>
              <a:rPr lang="en-GB" sz="1200">
                <a:solidFill>
                  <a:schemeClr val="tx1"/>
                </a:solidFill>
              </a:rPr>
              <a:t>Canonical XMI + native models</a:t>
            </a:r>
          </a:p>
          <a:p>
            <a:pPr lvl="0" algn="ctr"/>
            <a:r>
              <a:rPr lang="en-GB" sz="1200">
                <a:solidFill>
                  <a:schemeClr val="tx1"/>
                </a:solidFill>
              </a:rPr>
              <a:t> + OCL + XSD + schematron</a:t>
            </a:r>
          </a:p>
          <a:p>
            <a:pPr algn="ctr"/>
            <a:endParaRPr lang="en-GB" sz="1200">
              <a:solidFill>
                <a:schemeClr val="tx1"/>
              </a:solidFill>
            </a:endParaRPr>
          </a:p>
          <a:p>
            <a:pPr algn="ctr"/>
            <a:r>
              <a:rPr lang="en-GB" sz="1200">
                <a:solidFill>
                  <a:schemeClr val="tx1"/>
                </a:solidFill>
              </a:rPr>
              <a:t>HowTos  &amp; Guides</a:t>
            </a:r>
          </a:p>
          <a:p>
            <a:pPr algn="ctr"/>
            <a:endParaRPr lang="en-GB" sz="1200">
              <a:solidFill>
                <a:schemeClr val="tx1"/>
              </a:solidFill>
            </a:endParaRPr>
          </a:p>
          <a:p>
            <a:pPr algn="ctr"/>
            <a:r>
              <a:rPr lang="en-GB" sz="1200">
                <a:solidFill>
                  <a:schemeClr val="tx1"/>
                </a:solidFill>
              </a:rPr>
              <a:t>Build Virtual Machines (P2)</a:t>
            </a:r>
          </a:p>
        </p:txBody>
      </p:sp>
      <p:sp>
        <p:nvSpPr>
          <p:cNvPr id="31" name="Left-Right Arrow 30"/>
          <p:cNvSpPr/>
          <p:nvPr/>
        </p:nvSpPr>
        <p:spPr>
          <a:xfrm>
            <a:off x="4364116" y="1502135"/>
            <a:ext cx="2367455" cy="946319"/>
          </a:xfrm>
          <a:prstGeom prst="leftRightArrow">
            <a:avLst>
              <a:gd name="adj1" fmla="val 77914"/>
              <a:gd name="adj2" fmla="val 21012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>
                <a:solidFill>
                  <a:schemeClr val="tx1"/>
                </a:solidFill>
              </a:rPr>
              <a:t>Git Push / Pull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104972" y="2302257"/>
            <a:ext cx="1283111" cy="61653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/>
              <a:t>Issue tracking system</a:t>
            </a:r>
          </a:p>
        </p:txBody>
      </p:sp>
      <p:sp>
        <p:nvSpPr>
          <p:cNvPr id="33" name="Rectangle 32"/>
          <p:cNvSpPr/>
          <p:nvPr/>
        </p:nvSpPr>
        <p:spPr>
          <a:xfrm>
            <a:off x="9104972" y="1675416"/>
            <a:ext cx="1283111" cy="61653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/>
              <a:t>Branch &amp; CR management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104972" y="2929097"/>
            <a:ext cx="1283111" cy="61653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/>
              <a:t>Discussion board</a:t>
            </a:r>
          </a:p>
        </p:txBody>
      </p:sp>
      <p:sp>
        <p:nvSpPr>
          <p:cNvPr id="35" name="Rectangle 34"/>
          <p:cNvSpPr/>
          <p:nvPr/>
        </p:nvSpPr>
        <p:spPr>
          <a:xfrm>
            <a:off x="9104972" y="1048575"/>
            <a:ext cx="1283111" cy="61653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/>
              <a:t>User Management</a:t>
            </a:r>
          </a:p>
        </p:txBody>
      </p:sp>
      <p:sp>
        <p:nvSpPr>
          <p:cNvPr id="36" name="Folded Corner 35"/>
          <p:cNvSpPr/>
          <p:nvPr/>
        </p:nvSpPr>
        <p:spPr>
          <a:xfrm>
            <a:off x="6898580" y="5122371"/>
            <a:ext cx="1698024" cy="996156"/>
          </a:xfrm>
          <a:prstGeom prst="foldedCorner">
            <a:avLst>
              <a:gd name="adj" fmla="val 30778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Implementation Schemas </a:t>
            </a:r>
          </a:p>
          <a:p>
            <a:pPr algn="ctr"/>
            <a:r>
              <a:rPr lang="en-GB" sz="1400"/>
              <a:t>Stored in Master GIT</a:t>
            </a:r>
          </a:p>
        </p:txBody>
      </p:sp>
      <p:sp>
        <p:nvSpPr>
          <p:cNvPr id="24" name="Up Arrow 23"/>
          <p:cNvSpPr/>
          <p:nvPr/>
        </p:nvSpPr>
        <p:spPr>
          <a:xfrm>
            <a:off x="2171300" y="3499431"/>
            <a:ext cx="1102546" cy="558443"/>
          </a:xfrm>
          <a:prstGeom prst="upArrow">
            <a:avLst>
              <a:gd name="adj1" fmla="val 79938"/>
              <a:gd name="adj2" fmla="val 4034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GIT Post processor</a:t>
            </a:r>
          </a:p>
        </p:txBody>
      </p:sp>
      <p:sp>
        <p:nvSpPr>
          <p:cNvPr id="25" name="Down Arrow 24"/>
          <p:cNvSpPr/>
          <p:nvPr/>
        </p:nvSpPr>
        <p:spPr>
          <a:xfrm>
            <a:off x="3226742" y="3517029"/>
            <a:ext cx="1192332" cy="551702"/>
          </a:xfrm>
          <a:prstGeom prst="downArrow">
            <a:avLst>
              <a:gd name="adj1" fmla="val 74810"/>
              <a:gd name="adj2" fmla="val 4405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GIT Pre processor</a:t>
            </a:r>
          </a:p>
        </p:txBody>
      </p:sp>
      <p:sp>
        <p:nvSpPr>
          <p:cNvPr id="26" name="Right Arrow 25"/>
          <p:cNvSpPr/>
          <p:nvPr/>
        </p:nvSpPr>
        <p:spPr>
          <a:xfrm>
            <a:off x="4201165" y="5097731"/>
            <a:ext cx="2543521" cy="1018383"/>
          </a:xfrm>
          <a:prstGeom prst="rightArrow">
            <a:avLst>
              <a:gd name="adj1" fmla="val 68678"/>
              <a:gd name="adj2" fmla="val 23727"/>
            </a:avLst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400"/>
              <a:t>Post processors for Implementation Schemas</a:t>
            </a:r>
          </a:p>
          <a:p>
            <a:r>
              <a:rPr lang="en-GB" sz="1400"/>
              <a:t>@ Virtual Machine</a:t>
            </a:r>
          </a:p>
        </p:txBody>
      </p:sp>
      <p:sp>
        <p:nvSpPr>
          <p:cNvPr id="28" name="Right Arrow 27"/>
          <p:cNvSpPr/>
          <p:nvPr/>
        </p:nvSpPr>
        <p:spPr>
          <a:xfrm>
            <a:off x="4230483" y="4062616"/>
            <a:ext cx="2543521" cy="1014898"/>
          </a:xfrm>
          <a:prstGeom prst="rightArrow">
            <a:avLst>
              <a:gd name="adj1" fmla="val 68678"/>
              <a:gd name="adj2" fmla="val 26727"/>
            </a:avLst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400"/>
              <a:t>XMI / XML / Express  Post processors for HTML</a:t>
            </a:r>
          </a:p>
          <a:p>
            <a:r>
              <a:rPr lang="en-GB" sz="1400"/>
              <a:t>@ Virtual Machine</a:t>
            </a:r>
          </a:p>
          <a:p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22766965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/>
        </p:nvCxnSpPr>
        <p:spPr>
          <a:xfrm>
            <a:off x="6118860" y="1817565"/>
            <a:ext cx="50292" cy="429351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6960" y="793687"/>
            <a:ext cx="7543800" cy="609508"/>
          </a:xfrm>
        </p:spPr>
        <p:txBody>
          <a:bodyPr>
            <a:normAutofit fontScale="90000"/>
          </a:bodyPr>
          <a:lstStyle/>
          <a:p>
            <a:r>
              <a:rPr lang="en-GB" dirty="0"/>
              <a:t>Synergy between </a:t>
            </a:r>
            <a:br>
              <a:rPr lang="en-GB" dirty="0"/>
            </a:br>
            <a:r>
              <a:rPr lang="en-GB" dirty="0"/>
              <a:t>STEP Extended Architecture development </a:t>
            </a:r>
            <a:br>
              <a:rPr lang="en-GB" dirty="0"/>
            </a:br>
            <a:r>
              <a:rPr lang="en-GB" dirty="0"/>
              <a:t>and </a:t>
            </a:r>
            <a:r>
              <a:rPr lang="en-GB" dirty="0" err="1"/>
              <a:t>STEPmod</a:t>
            </a:r>
            <a:r>
              <a:rPr lang="en-GB" dirty="0"/>
              <a:t> migration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 Apr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STEP Extended Architecture @ AIA-ASD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20D3B-0598-4D4E-9FF2-F6953DE92548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2941320" y="4956854"/>
            <a:ext cx="6537960" cy="512064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GB">
                <a:solidFill>
                  <a:srgbClr val="000000"/>
                </a:solidFill>
              </a:rPr>
              <a:t>GIT specification </a:t>
            </a:r>
          </a:p>
          <a:p>
            <a:pPr algn="ctr" defTabSz="457200"/>
            <a:r>
              <a:rPr lang="en-GB">
                <a:solidFill>
                  <a:srgbClr val="000000"/>
                </a:solidFill>
              </a:rPr>
              <a:t>&amp; Management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3225" y="5583753"/>
            <a:ext cx="1164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sz="2400" b="1">
                <a:solidFill>
                  <a:srgbClr val="000000"/>
                </a:solidFill>
              </a:rPr>
              <a:t>STEPLib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74993" y="5583753"/>
            <a:ext cx="1393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sz="2400" b="1">
                <a:solidFill>
                  <a:srgbClr val="000000"/>
                </a:solidFill>
              </a:rPr>
              <a:t>STEPMod</a:t>
            </a:r>
          </a:p>
        </p:txBody>
      </p:sp>
      <p:sp>
        <p:nvSpPr>
          <p:cNvPr id="9" name="Rectangle 8"/>
          <p:cNvSpPr/>
          <p:nvPr/>
        </p:nvSpPr>
        <p:spPr>
          <a:xfrm>
            <a:off x="2941320" y="4497882"/>
            <a:ext cx="6537960" cy="356616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GB">
                <a:solidFill>
                  <a:srgbClr val="000000"/>
                </a:solidFill>
              </a:rPr>
              <a:t>CR Process enhancement</a:t>
            </a:r>
            <a:r>
              <a:rPr lang="en-GB" i="1">
                <a:solidFill>
                  <a:srgbClr val="000000"/>
                </a:solidFill>
              </a:rPr>
              <a:t> </a:t>
            </a:r>
            <a:r>
              <a:rPr lang="en-GB" sz="1600" i="1">
                <a:solidFill>
                  <a:srgbClr val="000000"/>
                </a:solidFill>
              </a:rPr>
              <a:t>(incl WF and other tooling)</a:t>
            </a:r>
          </a:p>
        </p:txBody>
      </p:sp>
      <p:sp>
        <p:nvSpPr>
          <p:cNvPr id="10" name="Rectangle 9"/>
          <p:cNvSpPr/>
          <p:nvPr/>
        </p:nvSpPr>
        <p:spPr>
          <a:xfrm>
            <a:off x="6525768" y="3416642"/>
            <a:ext cx="2953512" cy="4906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>
                <a:solidFill>
                  <a:srgbClr val="000000"/>
                </a:solidFill>
              </a:rPr>
              <a:t>GIT Migration </a:t>
            </a:r>
          </a:p>
          <a:p>
            <a:pPr algn="ctr" defTabSz="457200"/>
            <a:r>
              <a:rPr lang="en-GB" sz="1600" i="1">
                <a:solidFill>
                  <a:srgbClr val="000000"/>
                </a:solidFill>
              </a:rPr>
              <a:t>(from CVS with no loss)</a:t>
            </a:r>
            <a:endParaRPr lang="en-GB" i="1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41320" y="4009632"/>
            <a:ext cx="6537960" cy="356616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GB">
                <a:solidFill>
                  <a:srgbClr val="000000"/>
                </a:solidFill>
              </a:rPr>
              <a:t>Bugzilla migration </a:t>
            </a:r>
            <a:r>
              <a:rPr lang="en-GB" sz="1600" i="1">
                <a:solidFill>
                  <a:srgbClr val="000000"/>
                </a:solidFill>
              </a:rPr>
              <a:t>(transfert the existing bugs to ISO JIRA with no loss)</a:t>
            </a:r>
            <a:endParaRPr lang="en-GB" i="1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525768" y="2468431"/>
            <a:ext cx="2953512" cy="872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>
                <a:solidFill>
                  <a:srgbClr val="000000"/>
                </a:solidFill>
              </a:rPr>
              <a:t>Continuous integration</a:t>
            </a:r>
          </a:p>
          <a:p>
            <a:pPr algn="ctr" defTabSz="457200"/>
            <a:r>
              <a:rPr lang="en-GB">
                <a:solidFill>
                  <a:srgbClr val="000000"/>
                </a:solidFill>
              </a:rPr>
              <a:t>And publication tools updated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941320" y="2490741"/>
            <a:ext cx="2953512" cy="8501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>
                <a:solidFill>
                  <a:srgbClr val="000000"/>
                </a:solidFill>
              </a:rPr>
              <a:t>Continuous integration</a:t>
            </a:r>
          </a:p>
          <a:p>
            <a:pPr algn="ctr" defTabSz="457200"/>
            <a:r>
              <a:rPr lang="en-GB">
                <a:solidFill>
                  <a:srgbClr val="000000"/>
                </a:solidFill>
              </a:rPr>
              <a:t>And publication tools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941320" y="1942100"/>
            <a:ext cx="2953512" cy="3566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>
                <a:solidFill>
                  <a:srgbClr val="000000"/>
                </a:solidFill>
              </a:rPr>
              <a:t>New documentation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17EBCD7-26E9-2E40-B83D-8999337E4C6B}"/>
              </a:ext>
            </a:extLst>
          </p:cNvPr>
          <p:cNvSpPr/>
          <p:nvPr/>
        </p:nvSpPr>
        <p:spPr>
          <a:xfrm>
            <a:off x="2939885" y="3416642"/>
            <a:ext cx="2953512" cy="49063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>
                <a:solidFill>
                  <a:srgbClr val="000000"/>
                </a:solidFill>
              </a:rPr>
              <a:t>GIT Transfert 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8982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3521361" y="908252"/>
            <a:ext cx="4121665" cy="3895925"/>
          </a:xfrm>
          <a:prstGeom prst="roundRect">
            <a:avLst>
              <a:gd name="adj" fmla="val 6950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GB" sz="2400" b="1" u="sng" dirty="0"/>
          </a:p>
        </p:txBody>
      </p:sp>
      <p:sp>
        <p:nvSpPr>
          <p:cNvPr id="18" name="Rounded Rectangle 17"/>
          <p:cNvSpPr/>
          <p:nvPr/>
        </p:nvSpPr>
        <p:spPr>
          <a:xfrm>
            <a:off x="190500" y="4928175"/>
            <a:ext cx="11798922" cy="1317050"/>
          </a:xfrm>
          <a:prstGeom prst="roundRect">
            <a:avLst>
              <a:gd name="adj" fmla="val 11254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r-FR" b="1" u="sng" dirty="0"/>
              <a:t>NEW SMRL</a:t>
            </a:r>
            <a:endParaRPr lang="en-GB" b="1" u="sng" dirty="0"/>
          </a:p>
        </p:txBody>
      </p:sp>
      <p:sp>
        <p:nvSpPr>
          <p:cNvPr id="15" name="Rounded Rectangle 14"/>
          <p:cNvSpPr/>
          <p:nvPr/>
        </p:nvSpPr>
        <p:spPr>
          <a:xfrm>
            <a:off x="7818509" y="916510"/>
            <a:ext cx="4170912" cy="3895925"/>
          </a:xfrm>
          <a:prstGeom prst="roundRect">
            <a:avLst>
              <a:gd name="adj" fmla="val 6950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GB" sz="2400" b="1" i="1" u="sng" dirty="0"/>
          </a:p>
        </p:txBody>
      </p:sp>
      <p:sp>
        <p:nvSpPr>
          <p:cNvPr id="4" name="Rectangle 3"/>
          <p:cNvSpPr/>
          <p:nvPr/>
        </p:nvSpPr>
        <p:spPr>
          <a:xfrm>
            <a:off x="8153280" y="1040100"/>
            <a:ext cx="1581458" cy="3689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>
                <a:solidFill>
                  <a:schemeClr val="tx1"/>
                </a:solidFill>
              </a:rPr>
              <a:t>242 ed2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007992"/>
            <a:ext cx="1297969" cy="5155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4000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67548" y="2616242"/>
            <a:ext cx="1301352" cy="3282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4442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29482" y="2636244"/>
            <a:ext cx="1301352" cy="3282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442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29483" y="3112580"/>
            <a:ext cx="1679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Modules ARM – AIM</a:t>
            </a:r>
          </a:p>
          <a:p>
            <a:r>
              <a:rPr lang="fr-FR" sz="1200" dirty="0"/>
              <a:t>Mapping ARM to AIM</a:t>
            </a:r>
          </a:p>
          <a:p>
            <a:r>
              <a:rPr lang="fr-FR" sz="1200" dirty="0"/>
              <a:t>Long </a:t>
            </a:r>
            <a:r>
              <a:rPr lang="fr-FR" sz="1200" dirty="0" err="1"/>
              <a:t>form</a:t>
            </a:r>
            <a:endParaRPr lang="fr-FR" sz="1200" dirty="0"/>
          </a:p>
          <a:p>
            <a:r>
              <a:rPr lang="fr-FR" sz="1200" dirty="0"/>
              <a:t>Normative Express</a:t>
            </a:r>
            <a:endParaRPr lang="en-GB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7884225" y="3106910"/>
            <a:ext cx="2571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82550">
              <a:buFont typeface="Arial" panose="020B0604020202020204" pitchFamily="34" charset="0"/>
              <a:buChar char="•"/>
            </a:pPr>
            <a:r>
              <a:rPr lang="fr-FR" sz="1200" dirty="0"/>
              <a:t>Domain Model</a:t>
            </a:r>
          </a:p>
          <a:p>
            <a:pPr marL="90488" indent="-82550">
              <a:buFont typeface="Arial" panose="020B0604020202020204" pitchFamily="34" charset="0"/>
              <a:buChar char="•"/>
            </a:pPr>
            <a:r>
              <a:rPr lang="fr-FR" sz="1200" dirty="0"/>
              <a:t>Mappings</a:t>
            </a:r>
          </a:p>
          <a:p>
            <a:pPr marL="266700" lvl="2" indent="-100013">
              <a:buFont typeface="Arial" panose="020B0604020202020204" pitchFamily="34" charset="0"/>
              <a:buChar char="•"/>
            </a:pPr>
            <a:r>
              <a:rPr lang="fr-FR" sz="1200" dirty="0"/>
              <a:t>Concept to Domain</a:t>
            </a:r>
          </a:p>
          <a:p>
            <a:pPr marL="266700" lvl="2" indent="-100013">
              <a:buFont typeface="Arial" panose="020B0604020202020204" pitchFamily="34" charset="0"/>
              <a:buChar char="•"/>
            </a:pPr>
            <a:r>
              <a:rPr lang="fr-FR" sz="1200" dirty="0"/>
              <a:t>Domain to Core</a:t>
            </a:r>
          </a:p>
          <a:p>
            <a:pPr marL="90488" indent="-82550">
              <a:buFont typeface="Arial" charset="0"/>
              <a:buChar char="•"/>
            </a:pPr>
            <a:r>
              <a:rPr lang="fr-FR" sz="1200" dirty="0" err="1"/>
              <a:t>CoreModel</a:t>
            </a:r>
            <a:r>
              <a:rPr lang="fr-FR" sz="1200" dirty="0"/>
              <a:t> </a:t>
            </a:r>
          </a:p>
          <a:p>
            <a:pPr marL="269875" indent="-85725">
              <a:buFont typeface="Arial" charset="0"/>
              <a:buChar char="•"/>
            </a:pPr>
            <a:r>
              <a:rPr lang="fr-FR" sz="1200" dirty="0"/>
              <a:t>(CTC in scope of </a:t>
            </a:r>
            <a:r>
              <a:rPr lang="fr-FR" sz="1200" dirty="0" err="1"/>
              <a:t>AP242</a:t>
            </a:r>
            <a:r>
              <a:rPr lang="fr-FR" sz="1200" dirty="0"/>
              <a:t>)</a:t>
            </a:r>
          </a:p>
          <a:p>
            <a:pPr marL="90488" indent="-82550">
              <a:buFont typeface="Arial" charset="0"/>
              <a:buChar char="•"/>
            </a:pPr>
            <a:r>
              <a:rPr lang="fr-FR" sz="1200" dirty="0"/>
              <a:t>XSD</a:t>
            </a:r>
          </a:p>
          <a:p>
            <a:pPr marL="90488" indent="-82550">
              <a:buFont typeface="Arial" charset="0"/>
              <a:buChar char="•"/>
            </a:pPr>
            <a:r>
              <a:rPr lang="fr-FR" sz="1200" dirty="0"/>
              <a:t>XMI + XSLT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5564" y="5538698"/>
            <a:ext cx="3908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fr-FR" sz="1400" dirty="0" err="1"/>
              <a:t>CoreModel</a:t>
            </a:r>
            <a:r>
              <a:rPr lang="fr-FR" sz="1400" dirty="0"/>
              <a:t> (all CTC)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fr-FR" sz="1400" dirty="0" err="1"/>
              <a:t>Parametric</a:t>
            </a:r>
            <a:r>
              <a:rPr lang="fr-FR" sz="1400" dirty="0"/>
              <a:t>  </a:t>
            </a:r>
            <a:r>
              <a:rPr lang="fr-FR" sz="1400" dirty="0" err="1"/>
              <a:t>diagram CoreModel</a:t>
            </a:r>
            <a:r>
              <a:rPr lang="fr-FR" sz="1400" dirty="0"/>
              <a:t> to SYSML ARM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94427" y="1473897"/>
            <a:ext cx="2544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4.1 Activity </a:t>
            </a:r>
            <a:r>
              <a:rPr lang="fr-FR" sz="1200" dirty="0" err="1"/>
              <a:t>Model</a:t>
            </a:r>
            <a:endParaRPr lang="fr-FR" sz="1200" dirty="0"/>
          </a:p>
          <a:p>
            <a:r>
              <a:rPr lang="fr-FR" sz="1200" dirty="0"/>
              <a:t>4.2 </a:t>
            </a:r>
            <a:r>
              <a:rPr lang="fr-FR" sz="1200" dirty="0" err="1"/>
              <a:t>Conceptual</a:t>
            </a:r>
            <a:r>
              <a:rPr lang="fr-FR" sz="1200" dirty="0"/>
              <a:t> Model </a:t>
            </a:r>
          </a:p>
          <a:p>
            <a:r>
              <a:rPr lang="fr-FR" sz="1200" dirty="0"/>
              <a:t>4.3 Link to the Domain Model - 4442</a:t>
            </a:r>
          </a:p>
          <a:p>
            <a:r>
              <a:rPr lang="fr-FR" sz="1200" dirty="0"/>
              <a:t>4.4 Link to the  AP Module 442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337974" y="4975682"/>
            <a:ext cx="1297969" cy="5155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1000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86959" y="5505891"/>
            <a:ext cx="1468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SMRL express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85395" y="1503288"/>
            <a:ext cx="24723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4.1 Activity </a:t>
            </a:r>
            <a:r>
              <a:rPr lang="fr-FR" sz="1200" dirty="0" err="1"/>
              <a:t>Model</a:t>
            </a:r>
            <a:endParaRPr lang="fr-FR" sz="1200" dirty="0"/>
          </a:p>
          <a:p>
            <a:r>
              <a:rPr lang="fr-FR" sz="1200" dirty="0"/>
              <a:t>4.2 </a:t>
            </a:r>
            <a:r>
              <a:rPr lang="fr-FR" sz="1200" dirty="0" err="1"/>
              <a:t>Conceptual</a:t>
            </a:r>
            <a:r>
              <a:rPr lang="fr-FR" sz="1200" dirty="0"/>
              <a:t> Model </a:t>
            </a:r>
          </a:p>
          <a:p>
            <a:r>
              <a:rPr lang="fr-FR" sz="1200" dirty="0"/>
              <a:t>4.3 Link to the Domain Model - 4439</a:t>
            </a:r>
          </a:p>
          <a:p>
            <a:r>
              <a:rPr lang="fr-FR" sz="1200" dirty="0"/>
              <a:t>4.4 Link to the  AP Module 439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804065" y="1040099"/>
            <a:ext cx="1842234" cy="3689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239 ed3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804064" y="2630184"/>
            <a:ext cx="1301352" cy="3282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4439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879736" y="2636244"/>
            <a:ext cx="1301352" cy="3282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439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17905" y="3115994"/>
            <a:ext cx="17404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Modules ARM – AIM</a:t>
            </a:r>
          </a:p>
          <a:p>
            <a:r>
              <a:rPr lang="fr-FR" sz="1200" dirty="0"/>
              <a:t>Mapping ARM to AIM</a:t>
            </a:r>
          </a:p>
          <a:p>
            <a:r>
              <a:rPr lang="fr-FR" sz="1200" dirty="0"/>
              <a:t>Long </a:t>
            </a:r>
            <a:r>
              <a:rPr lang="fr-FR" sz="1200" dirty="0" err="1"/>
              <a:t>form</a:t>
            </a:r>
            <a:endParaRPr lang="fr-FR" sz="1200" dirty="0"/>
          </a:p>
          <a:p>
            <a:r>
              <a:rPr lang="fr-FR" sz="1200" dirty="0"/>
              <a:t>Normative Express</a:t>
            </a:r>
            <a:endParaRPr lang="en-GB" sz="1200" dirty="0"/>
          </a:p>
        </p:txBody>
      </p:sp>
      <p:sp>
        <p:nvSpPr>
          <p:cNvPr id="34" name="TextBox 33"/>
          <p:cNvSpPr txBox="1"/>
          <p:nvPr/>
        </p:nvSpPr>
        <p:spPr>
          <a:xfrm>
            <a:off x="3618926" y="2989183"/>
            <a:ext cx="2455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82550">
              <a:buFont typeface="Arial" panose="020B0604020202020204" pitchFamily="34" charset="0"/>
              <a:buChar char="•"/>
            </a:pPr>
            <a:r>
              <a:rPr lang="fr-FR" sz="1200" dirty="0"/>
              <a:t>Domain Model</a:t>
            </a:r>
          </a:p>
          <a:p>
            <a:pPr marL="90488" indent="-82550">
              <a:buFont typeface="Arial" panose="020B0604020202020204" pitchFamily="34" charset="0"/>
              <a:buChar char="•"/>
            </a:pPr>
            <a:r>
              <a:rPr lang="fr-FR" sz="1200" dirty="0"/>
              <a:t>Mappings</a:t>
            </a:r>
          </a:p>
          <a:p>
            <a:pPr marL="266700" lvl="2" indent="-100013">
              <a:buFont typeface="Arial" panose="020B0604020202020204" pitchFamily="34" charset="0"/>
              <a:buChar char="•"/>
            </a:pPr>
            <a:r>
              <a:rPr lang="fr-FR" sz="1200" dirty="0"/>
              <a:t>Concept to Domain</a:t>
            </a:r>
          </a:p>
          <a:p>
            <a:pPr marL="266700" lvl="2" indent="-100013">
              <a:buFont typeface="Arial" panose="020B0604020202020204" pitchFamily="34" charset="0"/>
              <a:buChar char="•"/>
            </a:pPr>
            <a:r>
              <a:rPr lang="fr-FR" sz="1200" dirty="0"/>
              <a:t>Domain to Core</a:t>
            </a:r>
          </a:p>
          <a:p>
            <a:pPr marL="90488" indent="-82550">
              <a:buFont typeface="Arial" charset="0"/>
              <a:buChar char="•"/>
            </a:pPr>
            <a:r>
              <a:rPr lang="fr-FR" sz="1200" dirty="0" err="1"/>
              <a:t>CoreModel</a:t>
            </a:r>
            <a:r>
              <a:rPr lang="fr-FR" sz="1200" dirty="0"/>
              <a:t> </a:t>
            </a:r>
          </a:p>
          <a:p>
            <a:pPr marL="222250" indent="-87313">
              <a:buFont typeface="Arial" charset="0"/>
              <a:buChar char="•"/>
            </a:pPr>
            <a:r>
              <a:rPr lang="fr-FR" sz="1200" dirty="0"/>
              <a:t>(CTC in scope of </a:t>
            </a:r>
            <a:r>
              <a:rPr lang="fr-FR" sz="1200" dirty="0" err="1"/>
              <a:t>AP239</a:t>
            </a:r>
            <a:r>
              <a:rPr lang="fr-FR" sz="1200" dirty="0"/>
              <a:t>)</a:t>
            </a:r>
          </a:p>
          <a:p>
            <a:pPr marL="90488" indent="-82550">
              <a:buFont typeface="Arial" charset="0"/>
              <a:buChar char="•"/>
            </a:pPr>
            <a:r>
              <a:rPr lang="fr-FR" sz="1200" dirty="0"/>
              <a:t>XSD</a:t>
            </a:r>
          </a:p>
          <a:p>
            <a:pPr marL="90488" indent="-82550">
              <a:buFont typeface="Arial" charset="0"/>
              <a:buChar char="•"/>
            </a:pPr>
            <a:r>
              <a:rPr lang="fr-FR" sz="1200" dirty="0"/>
              <a:t>XMI + XSLT</a:t>
            </a:r>
          </a:p>
          <a:p>
            <a:pPr marL="214313" indent="-214313">
              <a:buFont typeface="Arial" charset="0"/>
              <a:buChar char="•"/>
            </a:pPr>
            <a:endParaRPr lang="fr-FR" sz="1200" dirty="0"/>
          </a:p>
          <a:p>
            <a:endParaRPr lang="fr-FR" sz="1200" dirty="0"/>
          </a:p>
        </p:txBody>
      </p:sp>
      <p:sp>
        <p:nvSpPr>
          <p:cNvPr id="36" name="Title 35"/>
          <p:cNvSpPr>
            <a:spLocks noGrp="1"/>
          </p:cNvSpPr>
          <p:nvPr>
            <p:ph type="title"/>
          </p:nvPr>
        </p:nvSpPr>
        <p:spPr>
          <a:xfrm>
            <a:off x="904875" y="-9776"/>
            <a:ext cx="10658475" cy="665410"/>
          </a:xfrm>
        </p:spPr>
        <p:txBody>
          <a:bodyPr>
            <a:normAutofit/>
          </a:bodyPr>
          <a:lstStyle/>
          <a:p>
            <a:r>
              <a:rPr lang="en-GB" sz="3200" dirty="0"/>
              <a:t>Target Parts Structure for AP in  STEP Extended Architecture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srgbClr val="000000"/>
                </a:solidFill>
              </a:rPr>
              <a:t>25 Apr 2018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STEP Extended Architecture @ AIA-ASD 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5C9ADA0-D56E-9847-8B88-EE366174B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6EAF-88D5-3042-852B-1E328966825B}" type="slidenum">
              <a:rPr lang="fr-FR" smtClean="0"/>
              <a:t>19</a:t>
            </a:fld>
            <a:endParaRPr lang="fr-FR"/>
          </a:p>
        </p:txBody>
      </p:sp>
      <p:sp>
        <p:nvSpPr>
          <p:cNvPr id="25" name="Rounded Rectangle 24"/>
          <p:cNvSpPr/>
          <p:nvPr/>
        </p:nvSpPr>
        <p:spPr>
          <a:xfrm>
            <a:off x="188158" y="906773"/>
            <a:ext cx="3197972" cy="3895925"/>
          </a:xfrm>
          <a:prstGeom prst="roundRect">
            <a:avLst>
              <a:gd name="adj" fmla="val 6950"/>
            </a:avLst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GB" sz="2400" b="1" u="sng" dirty="0"/>
          </a:p>
        </p:txBody>
      </p:sp>
      <p:sp>
        <p:nvSpPr>
          <p:cNvPr id="28" name="Rectangle 27"/>
          <p:cNvSpPr/>
          <p:nvPr/>
        </p:nvSpPr>
        <p:spPr>
          <a:xfrm>
            <a:off x="354293" y="1040099"/>
            <a:ext cx="1842234" cy="3689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MOSSEC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293" y="1503288"/>
            <a:ext cx="26581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4.1 Activity </a:t>
            </a:r>
            <a:r>
              <a:rPr lang="fr-FR" sz="1200" dirty="0" err="1"/>
              <a:t>Model</a:t>
            </a:r>
            <a:endParaRPr lang="fr-FR" sz="1200" dirty="0"/>
          </a:p>
          <a:p>
            <a:r>
              <a:rPr lang="fr-FR" sz="1200" dirty="0"/>
              <a:t>4.2 </a:t>
            </a:r>
            <a:r>
              <a:rPr lang="fr-FR" sz="1200" dirty="0" err="1"/>
              <a:t>Conceptual</a:t>
            </a:r>
            <a:r>
              <a:rPr lang="fr-FR" sz="1200" dirty="0"/>
              <a:t> Model </a:t>
            </a:r>
          </a:p>
          <a:p>
            <a:r>
              <a:rPr lang="fr-FR" sz="1200" dirty="0"/>
              <a:t>4.3 Link to the Domain Model - 4439</a:t>
            </a:r>
          </a:p>
          <a:p>
            <a:r>
              <a:rPr lang="fr-FR" sz="1200" dirty="0"/>
              <a:t>4.4 Link to the  AP Module 439</a:t>
            </a:r>
          </a:p>
          <a:p>
            <a:r>
              <a:rPr lang="fr-FR" sz="1200" dirty="0"/>
              <a:t>Service definitions </a:t>
            </a:r>
          </a:p>
          <a:p>
            <a:endParaRPr lang="fr-FR" sz="1200" dirty="0"/>
          </a:p>
        </p:txBody>
      </p:sp>
      <p:sp>
        <p:nvSpPr>
          <p:cNvPr id="30" name="Rectangle 29"/>
          <p:cNvSpPr/>
          <p:nvPr/>
        </p:nvSpPr>
        <p:spPr>
          <a:xfrm>
            <a:off x="338389" y="2616242"/>
            <a:ext cx="1301352" cy="3282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4443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0150" y="2983694"/>
            <a:ext cx="3045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82550">
              <a:buFont typeface="Arial" panose="020B0604020202020204" pitchFamily="34" charset="0"/>
              <a:buChar char="•"/>
            </a:pPr>
            <a:r>
              <a:rPr lang="fr-FR" sz="1200" dirty="0"/>
              <a:t>Domain Model</a:t>
            </a:r>
          </a:p>
          <a:p>
            <a:pPr marL="90488" indent="-82550">
              <a:buFont typeface="Arial" panose="020B0604020202020204" pitchFamily="34" charset="0"/>
              <a:buChar char="•"/>
            </a:pPr>
            <a:r>
              <a:rPr lang="fr-FR" sz="1200" dirty="0"/>
              <a:t>Mappings</a:t>
            </a:r>
          </a:p>
          <a:p>
            <a:pPr marL="266700" lvl="2" indent="-100013">
              <a:buFont typeface="Arial" panose="020B0604020202020204" pitchFamily="34" charset="0"/>
              <a:buChar char="•"/>
            </a:pPr>
            <a:r>
              <a:rPr lang="fr-FR" sz="1200" dirty="0"/>
              <a:t>Concept to Domain</a:t>
            </a:r>
          </a:p>
          <a:p>
            <a:pPr marL="266700" lvl="2" indent="-100013">
              <a:buFont typeface="Arial" panose="020B0604020202020204" pitchFamily="34" charset="0"/>
              <a:buChar char="•"/>
            </a:pPr>
            <a:r>
              <a:rPr lang="fr-FR" sz="1200" dirty="0"/>
              <a:t>Domain to  4439</a:t>
            </a:r>
          </a:p>
          <a:p>
            <a:pPr marL="90488" indent="-82550">
              <a:buFont typeface="Arial" charset="0"/>
              <a:buChar char="•"/>
            </a:pPr>
            <a:r>
              <a:rPr lang="fr-FR" sz="1200" dirty="0"/>
              <a:t>Service definitions ?</a:t>
            </a:r>
          </a:p>
          <a:p>
            <a:pPr marL="90488" indent="-82550">
              <a:buFont typeface="Arial" charset="0"/>
              <a:buChar char="•"/>
            </a:pPr>
            <a:r>
              <a:rPr lang="fr-FR" sz="1200" dirty="0" err="1"/>
              <a:t>CoreModel</a:t>
            </a:r>
            <a:r>
              <a:rPr lang="fr-FR" sz="1200" dirty="0"/>
              <a:t> (CTC in scope of </a:t>
            </a:r>
            <a:r>
              <a:rPr lang="fr-FR" sz="1200" dirty="0" err="1"/>
              <a:t>MOSSEC</a:t>
            </a:r>
            <a:r>
              <a:rPr lang="fr-FR" sz="1200" dirty="0"/>
              <a:t>)</a:t>
            </a:r>
          </a:p>
          <a:p>
            <a:pPr marL="90488" indent="-82550">
              <a:buFont typeface="Arial" charset="0"/>
              <a:buChar char="•"/>
            </a:pPr>
            <a:r>
              <a:rPr lang="fr-FR" sz="1200" dirty="0"/>
              <a:t>XSD + WSDL + RDL</a:t>
            </a:r>
          </a:p>
          <a:p>
            <a:pPr marL="90488" indent="-82550">
              <a:buFont typeface="Arial" charset="0"/>
              <a:buChar char="•"/>
            </a:pPr>
            <a:r>
              <a:rPr lang="fr-FR" sz="1200" dirty="0"/>
              <a:t>XMI + XSLT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63274" y="2518757"/>
            <a:ext cx="1321872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400"/>
              <a:t>No Part21 for MOSSEC</a:t>
            </a:r>
          </a:p>
        </p:txBody>
      </p:sp>
      <p:sp>
        <p:nvSpPr>
          <p:cNvPr id="43" name="Rectangular Callout 42"/>
          <p:cNvSpPr/>
          <p:nvPr/>
        </p:nvSpPr>
        <p:spPr>
          <a:xfrm>
            <a:off x="10063692" y="1473897"/>
            <a:ext cx="548573" cy="215444"/>
          </a:xfrm>
          <a:prstGeom prst="wedgeRectCallout">
            <a:avLst>
              <a:gd name="adj1" fmla="val -127783"/>
              <a:gd name="adj2" fmla="val 91771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00" b="1" i="1">
                <a:solidFill>
                  <a:schemeClr val="tx1"/>
                </a:solidFill>
              </a:rPr>
              <a:t>new</a:t>
            </a:r>
          </a:p>
        </p:txBody>
      </p:sp>
      <p:sp>
        <p:nvSpPr>
          <p:cNvPr id="44" name="Rectangular Callout 43"/>
          <p:cNvSpPr/>
          <p:nvPr/>
        </p:nvSpPr>
        <p:spPr>
          <a:xfrm>
            <a:off x="9296608" y="3021771"/>
            <a:ext cx="548573" cy="215444"/>
          </a:xfrm>
          <a:prstGeom prst="wedgeRectCallout">
            <a:avLst>
              <a:gd name="adj1" fmla="val -76053"/>
              <a:gd name="adj2" fmla="val -13507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00" b="1" i="1">
                <a:solidFill>
                  <a:schemeClr val="tx1"/>
                </a:solidFill>
              </a:rPr>
              <a:t>new</a:t>
            </a:r>
          </a:p>
        </p:txBody>
      </p:sp>
      <p:sp>
        <p:nvSpPr>
          <p:cNvPr id="45" name="Rectangular Callout 44"/>
          <p:cNvSpPr/>
          <p:nvPr/>
        </p:nvSpPr>
        <p:spPr>
          <a:xfrm>
            <a:off x="2098069" y="5176556"/>
            <a:ext cx="548573" cy="215444"/>
          </a:xfrm>
          <a:prstGeom prst="wedgeRectCallout">
            <a:avLst>
              <a:gd name="adj1" fmla="val -110540"/>
              <a:gd name="adj2" fmla="val 18595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00" b="1" i="1">
                <a:solidFill>
                  <a:schemeClr val="tx1"/>
                </a:solidFill>
              </a:rPr>
              <a:t>new</a:t>
            </a:r>
          </a:p>
        </p:txBody>
      </p:sp>
      <p:sp>
        <p:nvSpPr>
          <p:cNvPr id="46" name="Rectangular Callout 45"/>
          <p:cNvSpPr/>
          <p:nvPr/>
        </p:nvSpPr>
        <p:spPr>
          <a:xfrm>
            <a:off x="2549812" y="3237215"/>
            <a:ext cx="548573" cy="215444"/>
          </a:xfrm>
          <a:prstGeom prst="wedgeRectCallout">
            <a:avLst>
              <a:gd name="adj1" fmla="val 27408"/>
              <a:gd name="adj2" fmla="val -16434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00" b="1" i="1">
                <a:solidFill>
                  <a:schemeClr val="tx1"/>
                </a:solidFill>
              </a:rPr>
              <a:t>new</a:t>
            </a:r>
          </a:p>
        </p:txBody>
      </p:sp>
      <p:sp>
        <p:nvSpPr>
          <p:cNvPr id="47" name="Rectangular Callout 46"/>
          <p:cNvSpPr/>
          <p:nvPr/>
        </p:nvSpPr>
        <p:spPr>
          <a:xfrm>
            <a:off x="10549960" y="1897859"/>
            <a:ext cx="548573" cy="215444"/>
          </a:xfrm>
          <a:prstGeom prst="wedgeRectCallout">
            <a:avLst>
              <a:gd name="adj1" fmla="val -110540"/>
              <a:gd name="adj2" fmla="val 18595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00" b="1" i="1">
                <a:solidFill>
                  <a:schemeClr val="tx1"/>
                </a:solidFill>
              </a:rPr>
              <a:t>new</a:t>
            </a:r>
          </a:p>
        </p:txBody>
      </p:sp>
      <p:sp>
        <p:nvSpPr>
          <p:cNvPr id="48" name="Cloud 47"/>
          <p:cNvSpPr/>
          <p:nvPr/>
        </p:nvSpPr>
        <p:spPr>
          <a:xfrm>
            <a:off x="5901790" y="1063862"/>
            <a:ext cx="931361" cy="468511"/>
          </a:xfrm>
          <a:prstGeom prst="cloud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000" i="1">
                <a:solidFill>
                  <a:schemeClr val="tx1"/>
                </a:solidFill>
              </a:rPr>
              <a:t>Same new as AP242</a:t>
            </a:r>
          </a:p>
        </p:txBody>
      </p:sp>
      <p:sp>
        <p:nvSpPr>
          <p:cNvPr id="49" name="Rectangular Callout 48"/>
          <p:cNvSpPr/>
          <p:nvPr/>
        </p:nvSpPr>
        <p:spPr>
          <a:xfrm>
            <a:off x="2036073" y="2292000"/>
            <a:ext cx="548573" cy="215444"/>
          </a:xfrm>
          <a:prstGeom prst="wedgeRectCallout">
            <a:avLst>
              <a:gd name="adj1" fmla="val -113413"/>
              <a:gd name="adj2" fmla="val 3959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00" b="1" i="1">
                <a:solidFill>
                  <a:schemeClr val="tx1"/>
                </a:solidFill>
              </a:rPr>
              <a:t>new</a:t>
            </a:r>
          </a:p>
        </p:txBody>
      </p:sp>
      <p:sp>
        <p:nvSpPr>
          <p:cNvPr id="50" name="Rectangular Callout 49"/>
          <p:cNvSpPr/>
          <p:nvPr/>
        </p:nvSpPr>
        <p:spPr>
          <a:xfrm>
            <a:off x="2275525" y="3670533"/>
            <a:ext cx="548573" cy="215444"/>
          </a:xfrm>
          <a:prstGeom prst="wedgeRectCallout">
            <a:avLst>
              <a:gd name="adj1" fmla="val -133530"/>
              <a:gd name="adj2" fmla="val 47865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00" b="1" i="1">
                <a:solidFill>
                  <a:schemeClr val="tx1"/>
                </a:solidFill>
              </a:rPr>
              <a:t>new</a:t>
            </a:r>
          </a:p>
        </p:txBody>
      </p:sp>
      <p:sp>
        <p:nvSpPr>
          <p:cNvPr id="51" name="Rectangular Callout 50"/>
          <p:cNvSpPr/>
          <p:nvPr/>
        </p:nvSpPr>
        <p:spPr>
          <a:xfrm>
            <a:off x="1593376" y="4429564"/>
            <a:ext cx="548573" cy="215444"/>
          </a:xfrm>
          <a:prstGeom prst="wedgeRectCallout">
            <a:avLst>
              <a:gd name="adj1" fmla="val -96170"/>
              <a:gd name="adj2" fmla="val -135076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400" b="1" i="1">
                <a:solidFill>
                  <a:schemeClr val="tx1"/>
                </a:solidFill>
              </a:rPr>
              <a:t>new</a:t>
            </a:r>
          </a:p>
        </p:txBody>
      </p:sp>
      <p:sp>
        <p:nvSpPr>
          <p:cNvPr id="52" name="Cloud 51"/>
          <p:cNvSpPr/>
          <p:nvPr/>
        </p:nvSpPr>
        <p:spPr>
          <a:xfrm>
            <a:off x="2212431" y="922972"/>
            <a:ext cx="931361" cy="702766"/>
          </a:xfrm>
          <a:prstGeom prst="cloud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000" i="1">
                <a:solidFill>
                  <a:schemeClr val="tx1"/>
                </a:solidFill>
              </a:rPr>
              <a:t>Same new as AP242 + </a:t>
            </a:r>
            <a:r>
              <a:rPr lang="mr-IN" sz="1000" i="1">
                <a:solidFill>
                  <a:schemeClr val="tx1"/>
                </a:solidFill>
              </a:rPr>
              <a:t>…</a:t>
            </a:r>
            <a:endParaRPr lang="en-GB" sz="1000" i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610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91305" y="11891"/>
            <a:ext cx="10571356" cy="1036638"/>
          </a:xfrm>
        </p:spPr>
        <p:txBody>
          <a:bodyPr>
            <a:normAutofit/>
          </a:bodyPr>
          <a:lstStyle/>
          <a:p>
            <a:r>
              <a:rPr lang="en-GB" sz="3200"/>
              <a:t>STEP as cornerstone the Aerospace Defence Product lifecycle interoperability for long period of time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4068" y="6459787"/>
            <a:ext cx="2472271" cy="365125"/>
          </a:xfrm>
        </p:spPr>
        <p:txBody>
          <a:bodyPr/>
          <a:lstStyle/>
          <a:p>
            <a:r>
              <a:rPr lang="fr-FR">
                <a:solidFill>
                  <a:srgbClr val="000000"/>
                </a:solidFill>
              </a:rPr>
              <a:t>January 23, 2018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245766" y="6593280"/>
            <a:ext cx="5700468" cy="231632"/>
          </a:xfrm>
        </p:spPr>
        <p:txBody>
          <a:bodyPr/>
          <a:lstStyle/>
          <a:p>
            <a:r>
              <a:rPr lang="en-US"/>
              <a:t>STEP Extended Architecture for ASD-SSG 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1700396" y="3267299"/>
            <a:ext cx="8156123" cy="1139984"/>
          </a:xfrm>
          <a:prstGeom prst="chevron">
            <a:avLst>
              <a:gd name="adj" fmla="val 26068"/>
            </a:avLst>
          </a:prstGeom>
          <a:solidFill>
            <a:srgbClr val="E2FFE2"/>
          </a:solidFill>
          <a:ln w="28575">
            <a:solidFill>
              <a:srgbClr val="008000"/>
            </a:solidFill>
            <a:prstDash val="dash"/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GB" sz="1600" kern="0" dirty="0">
              <a:solidFill>
                <a:srgbClr val="4F81BD">
                  <a:lumMod val="50000"/>
                </a:srgbClr>
              </a:solidFill>
              <a:latin typeface="Perpetua"/>
            </a:endParaRPr>
          </a:p>
        </p:txBody>
      </p:sp>
      <p:sp>
        <p:nvSpPr>
          <p:cNvPr id="9" name="Rectangle 38"/>
          <p:cNvSpPr>
            <a:spLocks noChangeArrowheads="1"/>
          </p:cNvSpPr>
          <p:nvPr/>
        </p:nvSpPr>
        <p:spPr bwMode="auto">
          <a:xfrm>
            <a:off x="4143897" y="4996325"/>
            <a:ext cx="215930" cy="215930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10" name="AutoShape 25"/>
          <p:cNvSpPr>
            <a:spLocks noChangeArrowheads="1"/>
          </p:cNvSpPr>
          <p:nvPr/>
        </p:nvSpPr>
        <p:spPr bwMode="auto">
          <a:xfrm>
            <a:off x="7408252" y="1401724"/>
            <a:ext cx="2378407" cy="863720"/>
          </a:xfrm>
          <a:prstGeom prst="chevron">
            <a:avLst>
              <a:gd name="adj" fmla="val 25000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GB" sz="1600" kern="0" dirty="0">
                <a:solidFill>
                  <a:srgbClr val="000000"/>
                </a:solidFill>
                <a:latin typeface="Perpetua"/>
              </a:rPr>
              <a:t>Modify Design of</a:t>
            </a:r>
            <a:br>
              <a:rPr lang="en-GB" sz="1600" kern="0" dirty="0">
                <a:solidFill>
                  <a:srgbClr val="000000"/>
                </a:solidFill>
                <a:latin typeface="Perpetua"/>
              </a:rPr>
            </a:br>
            <a:r>
              <a:rPr lang="en-GB" sz="1600" kern="0" dirty="0">
                <a:solidFill>
                  <a:srgbClr val="000000"/>
                </a:solidFill>
                <a:latin typeface="Perpetua"/>
              </a:rPr>
              <a:t>Realized Product</a:t>
            </a:r>
          </a:p>
          <a:p>
            <a:pPr algn="ctr">
              <a:defRPr/>
            </a:pPr>
            <a:endParaRPr lang="en-GB" sz="1600" kern="0" dirty="0">
              <a:solidFill>
                <a:srgbClr val="000000"/>
              </a:solidFill>
              <a:latin typeface="Perpetua"/>
            </a:endParaRPr>
          </a:p>
          <a:p>
            <a:pPr algn="ctr">
              <a:defRPr/>
            </a:pPr>
            <a:endParaRPr lang="en-GB" sz="1600" kern="0" dirty="0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11" name="AutoShape 37"/>
          <p:cNvSpPr>
            <a:spLocks noChangeArrowheads="1"/>
          </p:cNvSpPr>
          <p:nvPr/>
        </p:nvSpPr>
        <p:spPr bwMode="auto">
          <a:xfrm>
            <a:off x="7479700" y="2619508"/>
            <a:ext cx="2233923" cy="863720"/>
          </a:xfrm>
          <a:prstGeom prst="chevron">
            <a:avLst>
              <a:gd name="adj" fmla="val 25002"/>
            </a:avLst>
          </a:prstGeom>
          <a:gradFill rotWithShape="1">
            <a:gsLst>
              <a:gs pos="0">
                <a:srgbClr val="95EEFF"/>
              </a:gs>
              <a:gs pos="100000">
                <a:srgbClr val="39B7D8"/>
              </a:gs>
            </a:gsLst>
            <a:lin ang="5400000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  <a:t>Modify Realized</a:t>
            </a:r>
            <a:b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</a:br>
            <a: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  <a:t>Product</a:t>
            </a:r>
            <a:b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</a:br>
            <a:endParaRPr lang="en-GB" sz="1600" kern="0" dirty="0">
              <a:solidFill>
                <a:srgbClr val="4F81BD">
                  <a:lumMod val="50000"/>
                </a:srgbClr>
              </a:solidFill>
              <a:latin typeface="Perpetua"/>
            </a:endParaRP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7205023" y="6075975"/>
            <a:ext cx="215930" cy="215930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6808092" y="6075975"/>
            <a:ext cx="215930" cy="215930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14" name="Rectangle 32"/>
          <p:cNvSpPr>
            <a:spLocks noChangeArrowheads="1"/>
          </p:cNvSpPr>
          <p:nvPr/>
        </p:nvSpPr>
        <p:spPr bwMode="auto">
          <a:xfrm>
            <a:off x="6376232" y="6075975"/>
            <a:ext cx="215930" cy="215930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15" name="Line 35"/>
          <p:cNvSpPr>
            <a:spLocks noChangeShapeType="1"/>
          </p:cNvSpPr>
          <p:nvPr/>
        </p:nvSpPr>
        <p:spPr bwMode="auto">
          <a:xfrm flipV="1">
            <a:off x="6952576" y="5212255"/>
            <a:ext cx="0" cy="21593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16" name="Line 36"/>
          <p:cNvSpPr>
            <a:spLocks noChangeShapeType="1"/>
          </p:cNvSpPr>
          <p:nvPr/>
        </p:nvSpPr>
        <p:spPr bwMode="auto">
          <a:xfrm flipV="1">
            <a:off x="7312988" y="5212255"/>
            <a:ext cx="0" cy="21593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17" name="Line 34"/>
          <p:cNvSpPr>
            <a:spLocks noChangeShapeType="1"/>
          </p:cNvSpPr>
          <p:nvPr/>
        </p:nvSpPr>
        <p:spPr bwMode="auto">
          <a:xfrm flipV="1">
            <a:off x="6520716" y="5212255"/>
            <a:ext cx="0" cy="21593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18" name="Text Box 29"/>
          <p:cNvSpPr txBox="1">
            <a:spLocks noChangeArrowheads="1"/>
          </p:cNvSpPr>
          <p:nvPr/>
        </p:nvSpPr>
        <p:spPr bwMode="auto">
          <a:xfrm>
            <a:off x="8633279" y="3648351"/>
            <a:ext cx="872355" cy="2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product</a:t>
            </a:r>
          </a:p>
          <a:p>
            <a:pPr algn="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as maintained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713625" y="4348535"/>
            <a:ext cx="287376" cy="215930"/>
          </a:xfrm>
          <a:prstGeom prst="rect">
            <a:avLst/>
          </a:prstGeom>
          <a:solidFill>
            <a:srgbClr val="4F81BD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5871337" y="4348535"/>
            <a:ext cx="215930" cy="215930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9525">
            <a:solidFill>
              <a:sysClr val="window" lastClr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</a:endParaRPr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4864723" y="2619508"/>
            <a:ext cx="2233925" cy="863720"/>
          </a:xfrm>
          <a:prstGeom prst="chevron">
            <a:avLst>
              <a:gd name="adj" fmla="val 25002"/>
            </a:avLst>
          </a:prstGeom>
          <a:gradFill rotWithShape="1">
            <a:gsLst>
              <a:gs pos="0">
                <a:srgbClr val="FFB977"/>
              </a:gs>
              <a:gs pos="100000">
                <a:srgbClr val="FF932B"/>
              </a:gs>
            </a:gsLst>
            <a:lin ang="5400000"/>
          </a:gradFill>
          <a:ln w="9525">
            <a:solidFill>
              <a:srgbClr val="F69240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GB" sz="1600" kern="0" dirty="0">
                <a:solidFill>
                  <a:srgbClr val="000000"/>
                </a:solidFill>
                <a:latin typeface="Perpetua"/>
              </a:rPr>
              <a:t>Manufacture  / Deliver</a:t>
            </a:r>
            <a:br>
              <a:rPr lang="en-GB" sz="1600" kern="0" dirty="0">
                <a:solidFill>
                  <a:srgbClr val="000000"/>
                </a:solidFill>
                <a:latin typeface="Perpetua"/>
              </a:rPr>
            </a:br>
            <a:r>
              <a:rPr lang="en-GB" sz="1600" kern="0" dirty="0">
                <a:solidFill>
                  <a:srgbClr val="000000"/>
                </a:solidFill>
                <a:latin typeface="Perpetua"/>
              </a:rPr>
              <a:t>Product</a:t>
            </a:r>
          </a:p>
          <a:p>
            <a:pPr algn="ctr">
              <a:defRPr/>
            </a:pPr>
            <a:endParaRPr lang="en-GB" sz="1600" kern="0" dirty="0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22" name="AutoShape 7"/>
          <p:cNvSpPr>
            <a:spLocks noChangeArrowheads="1"/>
          </p:cNvSpPr>
          <p:nvPr/>
        </p:nvSpPr>
        <p:spPr bwMode="auto">
          <a:xfrm>
            <a:off x="5728444" y="4348535"/>
            <a:ext cx="2233925" cy="863720"/>
          </a:xfrm>
          <a:prstGeom prst="chevron">
            <a:avLst>
              <a:gd name="adj" fmla="val 25002"/>
            </a:avLst>
          </a:prstGeom>
          <a:gradFill rotWithShape="1">
            <a:gsLst>
              <a:gs pos="0">
                <a:srgbClr val="95EEFF"/>
              </a:gs>
              <a:gs pos="100000">
                <a:srgbClr val="39B7D8"/>
              </a:gs>
            </a:gsLst>
            <a:lin ang="5400000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  <a:t>Product Support</a:t>
            </a:r>
            <a:b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</a:br>
            <a: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  <a:t>Process</a:t>
            </a:r>
            <a:b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</a:br>
            <a:endParaRPr lang="en-GB" sz="1600" kern="0" dirty="0">
              <a:solidFill>
                <a:srgbClr val="4F81BD">
                  <a:lumMod val="50000"/>
                </a:srgbClr>
              </a:solidFill>
              <a:latin typeface="Perpetua"/>
            </a:endParaRPr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auto">
          <a:xfrm>
            <a:off x="5730032" y="5428185"/>
            <a:ext cx="2378407" cy="863720"/>
          </a:xfrm>
          <a:prstGeom prst="chevron">
            <a:avLst>
              <a:gd name="adj" fmla="val 25013"/>
            </a:avLst>
          </a:prstGeom>
          <a:gradFill rotWithShape="1">
            <a:gsLst>
              <a:gs pos="0">
                <a:srgbClr val="95EEFF"/>
              </a:gs>
              <a:gs pos="100000">
                <a:srgbClr val="39B7D8"/>
              </a:gs>
            </a:gsLst>
            <a:lin ang="5400000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  <a:t> Product Operation</a:t>
            </a:r>
            <a:b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</a:br>
            <a:endParaRPr lang="en-GB" sz="1600" kern="0" dirty="0">
              <a:solidFill>
                <a:srgbClr val="4F81BD">
                  <a:lumMod val="50000"/>
                </a:srgbClr>
              </a:solidFill>
              <a:latin typeface="Perpetua"/>
            </a:endParaRPr>
          </a:p>
        </p:txBody>
      </p:sp>
      <p:sp>
        <p:nvSpPr>
          <p:cNvPr id="24" name="AutoShape 10"/>
          <p:cNvSpPr>
            <a:spLocks noChangeArrowheads="1"/>
          </p:cNvSpPr>
          <p:nvPr/>
        </p:nvSpPr>
        <p:spPr bwMode="auto">
          <a:xfrm>
            <a:off x="4001002" y="3481640"/>
            <a:ext cx="217518" cy="217518"/>
          </a:xfrm>
          <a:prstGeom prst="diamond">
            <a:avLst/>
          </a:prstGeom>
          <a:solidFill>
            <a:sysClr val="window" lastClr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25" name="AutoShape 11"/>
          <p:cNvSpPr>
            <a:spLocks noChangeArrowheads="1"/>
          </p:cNvSpPr>
          <p:nvPr/>
        </p:nvSpPr>
        <p:spPr bwMode="auto">
          <a:xfrm>
            <a:off x="6665198" y="3481640"/>
            <a:ext cx="217518" cy="217518"/>
          </a:xfrm>
          <a:prstGeom prst="diamond">
            <a:avLst/>
          </a:prstGeom>
          <a:solidFill>
            <a:sysClr val="window" lastClr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cxnSp>
        <p:nvCxnSpPr>
          <p:cNvPr id="26" name="AutoShape 16"/>
          <p:cNvCxnSpPr>
            <a:cxnSpLocks noChangeShapeType="1"/>
            <a:stCxn id="29" idx="2"/>
            <a:endCxn id="24" idx="0"/>
          </p:cNvCxnSpPr>
          <p:nvPr/>
        </p:nvCxnSpPr>
        <p:spPr bwMode="auto">
          <a:xfrm rot="5400000" flipH="1" flipV="1">
            <a:off x="3729770" y="3551319"/>
            <a:ext cx="449669" cy="310311"/>
          </a:xfrm>
          <a:prstGeom prst="bentConnector5">
            <a:avLst>
              <a:gd name="adj1" fmla="val -50837"/>
              <a:gd name="adj2" fmla="val 208716"/>
              <a:gd name="adj3" fmla="val 150837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AutoShape 17"/>
          <p:cNvCxnSpPr>
            <a:cxnSpLocks noChangeShapeType="1"/>
            <a:stCxn id="30" idx="2"/>
          </p:cNvCxnSpPr>
          <p:nvPr/>
        </p:nvCxnSpPr>
        <p:spPr bwMode="auto">
          <a:xfrm rot="5400000">
            <a:off x="5972587" y="4009529"/>
            <a:ext cx="345728" cy="33228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AutoShape 18"/>
          <p:cNvCxnSpPr>
            <a:cxnSpLocks noChangeShapeType="1"/>
          </p:cNvCxnSpPr>
          <p:nvPr/>
        </p:nvCxnSpPr>
        <p:spPr bwMode="auto">
          <a:xfrm rot="5400000" flipH="1" flipV="1">
            <a:off x="6279381" y="2771929"/>
            <a:ext cx="2300609" cy="411220"/>
          </a:xfrm>
          <a:prstGeom prst="bentConnector2">
            <a:avLst/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3408957" y="3641999"/>
            <a:ext cx="780985" cy="2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product</a:t>
            </a:r>
          </a:p>
          <a:p>
            <a:pPr algn="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as designed</a:t>
            </a:r>
          </a:p>
        </p:txBody>
      </p:sp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5792860" y="3615009"/>
            <a:ext cx="1037465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product</a:t>
            </a:r>
          </a:p>
          <a:p>
            <a:pPr algn="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as manufactured/</a:t>
            </a:r>
            <a:br>
              <a:rPr lang="en-GB" altLang="en-US" sz="800" b="1">
                <a:solidFill>
                  <a:srgbClr val="555458"/>
                </a:solidFill>
              </a:rPr>
            </a:br>
            <a:r>
              <a:rPr lang="en-GB" altLang="en-US" sz="800" b="1">
                <a:solidFill>
                  <a:srgbClr val="555458"/>
                </a:solidFill>
              </a:rPr>
              <a:t>delivered</a:t>
            </a:r>
          </a:p>
        </p:txBody>
      </p:sp>
      <p:sp>
        <p:nvSpPr>
          <p:cNvPr id="31" name="Text Box 21"/>
          <p:cNvSpPr txBox="1">
            <a:spLocks noChangeArrowheads="1"/>
          </p:cNvSpPr>
          <p:nvPr/>
        </p:nvSpPr>
        <p:spPr bwMode="auto">
          <a:xfrm>
            <a:off x="6769755" y="3883333"/>
            <a:ext cx="681596" cy="19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ECR, ECO</a:t>
            </a:r>
          </a:p>
        </p:txBody>
      </p:sp>
      <p:cxnSp>
        <p:nvCxnSpPr>
          <p:cNvPr id="32" name="AutoShape 22"/>
          <p:cNvCxnSpPr>
            <a:cxnSpLocks noChangeShapeType="1"/>
            <a:stCxn id="60" idx="3"/>
          </p:cNvCxnSpPr>
          <p:nvPr/>
        </p:nvCxnSpPr>
        <p:spPr bwMode="auto">
          <a:xfrm>
            <a:off x="2341835" y="3823001"/>
            <a:ext cx="1368616" cy="955808"/>
          </a:xfrm>
          <a:prstGeom prst="bentConnector3">
            <a:avLst>
              <a:gd name="adj1" fmla="val 7315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AutoShape 23"/>
          <p:cNvCxnSpPr>
            <a:cxnSpLocks noChangeShapeType="1"/>
            <a:stCxn id="60" idx="3"/>
          </p:cNvCxnSpPr>
          <p:nvPr/>
        </p:nvCxnSpPr>
        <p:spPr bwMode="auto">
          <a:xfrm flipV="1">
            <a:off x="2341834" y="3051369"/>
            <a:ext cx="430272" cy="771633"/>
          </a:xfrm>
          <a:prstGeom prst="bentConnector3">
            <a:avLst>
              <a:gd name="adj1" fmla="val 23449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9345272" y="3481640"/>
            <a:ext cx="217518" cy="217518"/>
          </a:xfrm>
          <a:prstGeom prst="diamond">
            <a:avLst/>
          </a:prstGeom>
          <a:solidFill>
            <a:sysClr val="window" lastClr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cxnSp>
        <p:nvCxnSpPr>
          <p:cNvPr id="35" name="AutoShape 28"/>
          <p:cNvCxnSpPr>
            <a:cxnSpLocks noChangeShapeType="1"/>
            <a:stCxn id="39" idx="2"/>
            <a:endCxn id="17" idx="2"/>
          </p:cNvCxnSpPr>
          <p:nvPr/>
        </p:nvCxnSpPr>
        <p:spPr bwMode="auto">
          <a:xfrm rot="5400000">
            <a:off x="7087533" y="3924614"/>
            <a:ext cx="2592748" cy="2141836"/>
          </a:xfrm>
          <a:prstGeom prst="bentConnector3">
            <a:avLst>
              <a:gd name="adj1" fmla="val 108819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AutoShape 31"/>
          <p:cNvCxnSpPr>
            <a:cxnSpLocks noChangeShapeType="1"/>
            <a:stCxn id="39" idx="2"/>
            <a:endCxn id="18" idx="2"/>
          </p:cNvCxnSpPr>
          <p:nvPr/>
        </p:nvCxnSpPr>
        <p:spPr bwMode="auto">
          <a:xfrm rot="16200000" flipH="1">
            <a:off x="5858292" y="726495"/>
            <a:ext cx="238502" cy="6183827"/>
          </a:xfrm>
          <a:prstGeom prst="bentConnector3">
            <a:avLst>
              <a:gd name="adj1" fmla="val 195848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AutoShape 33"/>
          <p:cNvCxnSpPr>
            <a:cxnSpLocks noChangeShapeType="1"/>
            <a:stCxn id="39" idx="2"/>
            <a:endCxn id="19" idx="2"/>
          </p:cNvCxnSpPr>
          <p:nvPr/>
        </p:nvCxnSpPr>
        <p:spPr bwMode="auto">
          <a:xfrm rot="5400000">
            <a:off x="6673138" y="3510220"/>
            <a:ext cx="2592748" cy="2970627"/>
          </a:xfrm>
          <a:prstGeom prst="bentConnector3">
            <a:avLst>
              <a:gd name="adj1" fmla="val 108819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AutoShape 39"/>
          <p:cNvCxnSpPr>
            <a:cxnSpLocks noChangeShapeType="1"/>
            <a:stCxn id="39" idx="2"/>
            <a:endCxn id="14" idx="2"/>
          </p:cNvCxnSpPr>
          <p:nvPr/>
        </p:nvCxnSpPr>
        <p:spPr bwMode="auto">
          <a:xfrm rot="5400000">
            <a:off x="6096795" y="1854226"/>
            <a:ext cx="1513097" cy="5202964"/>
          </a:xfrm>
          <a:prstGeom prst="bentConnector3">
            <a:avLst>
              <a:gd name="adj1" fmla="val 186847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AutoShape 10"/>
          <p:cNvSpPr>
            <a:spLocks noChangeArrowheads="1"/>
          </p:cNvSpPr>
          <p:nvPr/>
        </p:nvSpPr>
        <p:spPr bwMode="auto">
          <a:xfrm>
            <a:off x="2776871" y="3481640"/>
            <a:ext cx="217517" cy="217518"/>
          </a:xfrm>
          <a:prstGeom prst="diamond">
            <a:avLst/>
          </a:prstGeom>
          <a:solidFill>
            <a:sysClr val="window" lastClr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cxnSp>
        <p:nvCxnSpPr>
          <p:cNvPr id="40" name="AutoShape 16"/>
          <p:cNvCxnSpPr>
            <a:cxnSpLocks noChangeShapeType="1"/>
            <a:endCxn id="51" idx="0"/>
          </p:cNvCxnSpPr>
          <p:nvPr/>
        </p:nvCxnSpPr>
        <p:spPr bwMode="auto">
          <a:xfrm rot="16200000" flipH="1">
            <a:off x="4045057" y="3885322"/>
            <a:ext cx="865309" cy="5794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2504859" y="3667404"/>
            <a:ext cx="740907" cy="2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product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as required</a:t>
            </a:r>
          </a:p>
        </p:txBody>
      </p:sp>
      <p:cxnSp>
        <p:nvCxnSpPr>
          <p:cNvPr id="42" name="AutoShape 18"/>
          <p:cNvCxnSpPr>
            <a:cxnSpLocks noChangeShapeType="1"/>
            <a:stCxn id="52" idx="0"/>
            <a:endCxn id="53" idx="2"/>
          </p:cNvCxnSpPr>
          <p:nvPr/>
        </p:nvCxnSpPr>
        <p:spPr bwMode="auto">
          <a:xfrm rot="16200000" flipV="1">
            <a:off x="4278059" y="3547530"/>
            <a:ext cx="868485" cy="74305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" name="Text Box 21"/>
          <p:cNvSpPr txBox="1">
            <a:spLocks noChangeArrowheads="1"/>
          </p:cNvSpPr>
          <p:nvPr/>
        </p:nvSpPr>
        <p:spPr bwMode="auto">
          <a:xfrm>
            <a:off x="4202410" y="3599132"/>
            <a:ext cx="681596" cy="19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ECR, ECO</a:t>
            </a:r>
          </a:p>
        </p:txBody>
      </p:sp>
      <p:sp>
        <p:nvSpPr>
          <p:cNvPr id="44" name="Text Box 21"/>
          <p:cNvSpPr txBox="1">
            <a:spLocks noChangeArrowheads="1"/>
          </p:cNvSpPr>
          <p:nvPr/>
        </p:nvSpPr>
        <p:spPr bwMode="auto">
          <a:xfrm>
            <a:off x="7500106" y="2324190"/>
            <a:ext cx="681596" cy="19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ECR, ECO</a:t>
            </a:r>
          </a:p>
        </p:txBody>
      </p:sp>
      <p:cxnSp>
        <p:nvCxnSpPr>
          <p:cNvPr id="45" name="AutoShape 18"/>
          <p:cNvCxnSpPr>
            <a:cxnSpLocks noChangeShapeType="1"/>
          </p:cNvCxnSpPr>
          <p:nvPr/>
        </p:nvCxnSpPr>
        <p:spPr bwMode="auto">
          <a:xfrm rot="5400000" flipH="1" flipV="1">
            <a:off x="7774222" y="2439301"/>
            <a:ext cx="360414" cy="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Rectangle 12"/>
          <p:cNvSpPr>
            <a:spLocks noChangeArrowheads="1"/>
          </p:cNvSpPr>
          <p:nvPr/>
        </p:nvSpPr>
        <p:spPr bwMode="auto">
          <a:xfrm>
            <a:off x="3608837" y="4348535"/>
            <a:ext cx="134955" cy="215930"/>
          </a:xfrm>
          <a:prstGeom prst="rect">
            <a:avLst/>
          </a:prstGeom>
          <a:solidFill>
            <a:srgbClr val="4F81BD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47" name="AutoShape 10"/>
          <p:cNvSpPr>
            <a:spLocks noChangeArrowheads="1"/>
          </p:cNvSpPr>
          <p:nvPr/>
        </p:nvSpPr>
        <p:spPr bwMode="auto">
          <a:xfrm>
            <a:off x="4974277" y="4353300"/>
            <a:ext cx="217517" cy="217517"/>
          </a:xfrm>
          <a:prstGeom prst="diamond">
            <a:avLst/>
          </a:prstGeom>
          <a:solidFill>
            <a:sysClr val="window" lastClr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48" name="AutoShape 10"/>
          <p:cNvSpPr>
            <a:spLocks noChangeArrowheads="1"/>
          </p:cNvSpPr>
          <p:nvPr/>
        </p:nvSpPr>
        <p:spPr bwMode="auto">
          <a:xfrm>
            <a:off x="4231222" y="3267299"/>
            <a:ext cx="217517" cy="217517"/>
          </a:xfrm>
          <a:prstGeom prst="diamond">
            <a:avLst/>
          </a:prstGeom>
          <a:solidFill>
            <a:sysClr val="window" lastClr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49" name="AutoShape 4"/>
          <p:cNvSpPr>
            <a:spLocks noChangeArrowheads="1"/>
          </p:cNvSpPr>
          <p:nvPr/>
        </p:nvSpPr>
        <p:spPr bwMode="auto">
          <a:xfrm>
            <a:off x="2578405" y="2619508"/>
            <a:ext cx="2233925" cy="863720"/>
          </a:xfrm>
          <a:prstGeom prst="chevron">
            <a:avLst>
              <a:gd name="adj" fmla="val 25002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GB" sz="1600" kern="0" dirty="0">
                <a:solidFill>
                  <a:srgbClr val="000000"/>
                </a:solidFill>
                <a:latin typeface="Perpetua"/>
              </a:rPr>
              <a:t>Design Product</a:t>
            </a:r>
          </a:p>
          <a:p>
            <a:pPr algn="ctr">
              <a:defRPr/>
            </a:pPr>
            <a:endParaRPr lang="en-GB" sz="1600" kern="0" dirty="0">
              <a:solidFill>
                <a:srgbClr val="000000"/>
              </a:solidFill>
              <a:latin typeface="Perpetua"/>
            </a:endParaRPr>
          </a:p>
          <a:p>
            <a:pPr algn="ctr">
              <a:defRPr/>
            </a:pPr>
            <a:endParaRPr lang="en-GB" sz="1600" kern="0" dirty="0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50" name="AutoShape 11"/>
          <p:cNvSpPr>
            <a:spLocks noChangeArrowheads="1"/>
          </p:cNvSpPr>
          <p:nvPr/>
        </p:nvSpPr>
        <p:spPr bwMode="auto">
          <a:xfrm>
            <a:off x="7114524" y="4127843"/>
            <a:ext cx="217517" cy="217517"/>
          </a:xfrm>
          <a:prstGeom prst="diamond">
            <a:avLst/>
          </a:prstGeom>
          <a:solidFill>
            <a:sysClr val="window" lastClr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51" name="AutoShape 6"/>
          <p:cNvSpPr>
            <a:spLocks noChangeArrowheads="1"/>
          </p:cNvSpPr>
          <p:nvPr/>
        </p:nvSpPr>
        <p:spPr bwMode="auto">
          <a:xfrm>
            <a:off x="3497695" y="4346948"/>
            <a:ext cx="2233923" cy="863720"/>
          </a:xfrm>
          <a:prstGeom prst="chevron">
            <a:avLst>
              <a:gd name="adj" fmla="val 25002"/>
            </a:avLst>
          </a:prstGeom>
          <a:gradFill rotWithShape="1">
            <a:gsLst>
              <a:gs pos="0">
                <a:srgbClr val="95EEFF"/>
              </a:gs>
              <a:gs pos="100000">
                <a:srgbClr val="39B7D8"/>
              </a:gs>
            </a:gsLst>
            <a:lin ang="5400000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  <a:t>Design </a:t>
            </a:r>
          </a:p>
          <a:p>
            <a:pPr algn="ctr">
              <a:defRPr/>
            </a:pPr>
            <a: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  <a:t>Product Support </a:t>
            </a:r>
          </a:p>
          <a:p>
            <a:pPr algn="ctr">
              <a:defRPr/>
            </a:pPr>
            <a: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  <a:t>Solution</a:t>
            </a:r>
            <a:br>
              <a:rPr lang="en-GB" sz="1600" kern="0" dirty="0">
                <a:solidFill>
                  <a:srgbClr val="4F81BD">
                    <a:lumMod val="50000"/>
                  </a:srgbClr>
                </a:solidFill>
                <a:latin typeface="Perpetua"/>
              </a:rPr>
            </a:br>
            <a:endParaRPr lang="en-GB" sz="1600" kern="0" dirty="0">
              <a:solidFill>
                <a:srgbClr val="4F81BD">
                  <a:lumMod val="50000"/>
                </a:srgbClr>
              </a:solidFill>
              <a:latin typeface="Perpetua"/>
            </a:endParaRPr>
          </a:p>
        </p:txBody>
      </p:sp>
      <p:sp>
        <p:nvSpPr>
          <p:cNvPr id="52" name="AutoShape 11"/>
          <p:cNvSpPr>
            <a:spLocks noChangeArrowheads="1"/>
          </p:cNvSpPr>
          <p:nvPr/>
        </p:nvSpPr>
        <p:spPr bwMode="auto">
          <a:xfrm>
            <a:off x="9288114" y="2247981"/>
            <a:ext cx="217518" cy="217517"/>
          </a:xfrm>
          <a:prstGeom prst="diamond">
            <a:avLst/>
          </a:prstGeom>
          <a:solidFill>
            <a:sysClr val="window" lastClr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cxnSp>
        <p:nvCxnSpPr>
          <p:cNvPr id="53" name="AutoShape 17"/>
          <p:cNvCxnSpPr>
            <a:cxnSpLocks noChangeShapeType="1"/>
            <a:stCxn id="57" idx="2"/>
          </p:cNvCxnSpPr>
          <p:nvPr/>
        </p:nvCxnSpPr>
        <p:spPr bwMode="auto">
          <a:xfrm rot="16200000" flipH="1">
            <a:off x="9319074" y="2542503"/>
            <a:ext cx="154009" cy="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Text Box 29"/>
          <p:cNvSpPr txBox="1">
            <a:spLocks noChangeArrowheads="1"/>
          </p:cNvSpPr>
          <p:nvPr/>
        </p:nvSpPr>
        <p:spPr bwMode="auto">
          <a:xfrm>
            <a:off x="8434017" y="2281322"/>
            <a:ext cx="955710" cy="2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product design </a:t>
            </a:r>
          </a:p>
          <a:p>
            <a:pPr algn="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en-US" sz="800" b="1">
                <a:solidFill>
                  <a:srgbClr val="555458"/>
                </a:solidFill>
              </a:rPr>
              <a:t>as modified</a:t>
            </a:r>
          </a:p>
        </p:txBody>
      </p:sp>
      <p:sp>
        <p:nvSpPr>
          <p:cNvPr id="55" name="AutoShape 10"/>
          <p:cNvSpPr>
            <a:spLocks noChangeArrowheads="1"/>
          </p:cNvSpPr>
          <p:nvPr/>
        </p:nvSpPr>
        <p:spPr bwMode="auto">
          <a:xfrm>
            <a:off x="2124316" y="3715036"/>
            <a:ext cx="217518" cy="217517"/>
          </a:xfrm>
          <a:prstGeom prst="diamond">
            <a:avLst/>
          </a:prstGeom>
          <a:solidFill>
            <a:sysClr val="window" lastClr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1600" kern="0">
              <a:solidFill>
                <a:sysClr val="windowText" lastClr="000000"/>
              </a:solidFill>
              <a:ea typeface="ＭＳ Ｐゴシック" charset="0"/>
            </a:endParaRPr>
          </a:p>
        </p:txBody>
      </p:sp>
      <p:sp>
        <p:nvSpPr>
          <p:cNvPr id="56" name="AutoShape 9"/>
          <p:cNvSpPr>
            <a:spLocks noChangeArrowheads="1"/>
          </p:cNvSpPr>
          <p:nvPr/>
        </p:nvSpPr>
        <p:spPr bwMode="auto">
          <a:xfrm>
            <a:off x="1025614" y="3267299"/>
            <a:ext cx="1351152" cy="1139984"/>
          </a:xfrm>
          <a:prstGeom prst="chevron">
            <a:avLst>
              <a:gd name="adj" fmla="val 9668"/>
            </a:avLst>
          </a:prstGeom>
          <a:gradFill rotWithShape="1">
            <a:gsLst>
              <a:gs pos="0">
                <a:srgbClr val="DCFFA0"/>
              </a:gs>
              <a:gs pos="100000">
                <a:srgbClr val="A0CA4A"/>
              </a:gs>
            </a:gsLst>
            <a:lin ang="5400000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anchor="ctr"/>
          <a:lstStyle>
            <a:lvl1pPr>
              <a:defRPr sz="2400">
                <a:solidFill>
                  <a:srgbClr val="4F4E52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rgbClr val="4F4E52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rgbClr val="4F4E52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rgbClr val="4F4E52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rgbClr val="4F4E52"/>
                </a:solidFill>
                <a:latin typeface="Arial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4F4E52"/>
                </a:solidFill>
                <a:latin typeface="Arial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4F4E52"/>
                </a:solidFill>
                <a:latin typeface="Arial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4F4E52"/>
                </a:solidFill>
                <a:latin typeface="Arial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4F4E5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buFont typeface="Monotype Sorts" charset="2"/>
              <a:buNone/>
              <a:defRPr/>
            </a:pPr>
            <a:r>
              <a:rPr lang="en-GB" altLang="en-US" sz="1600">
                <a:solidFill>
                  <a:srgbClr val="254061"/>
                </a:solidFill>
                <a:latin typeface="Perpetua" charset="0"/>
              </a:rPr>
              <a:t>Systems </a:t>
            </a:r>
            <a:br>
              <a:rPr lang="en-GB" altLang="en-US" sz="1600">
                <a:solidFill>
                  <a:srgbClr val="254061"/>
                </a:solidFill>
                <a:latin typeface="Perpetua" charset="0"/>
              </a:rPr>
            </a:br>
            <a:r>
              <a:rPr lang="en-GB" altLang="en-US" sz="1600">
                <a:solidFill>
                  <a:srgbClr val="254061"/>
                </a:solidFill>
                <a:latin typeface="Perpetua" charset="0"/>
              </a:rPr>
              <a:t>Engineering</a:t>
            </a:r>
          </a:p>
          <a:p>
            <a:pPr algn="ctr" eaLnBrk="1" hangingPunct="1">
              <a:buFont typeface="Monotype Sorts" charset="2"/>
              <a:buNone/>
              <a:defRPr/>
            </a:pPr>
            <a:br>
              <a:rPr lang="en-GB" altLang="en-US" sz="1600">
                <a:solidFill>
                  <a:srgbClr val="254061"/>
                </a:solidFill>
                <a:latin typeface="Perpetua" charset="0"/>
              </a:rPr>
            </a:br>
            <a:endParaRPr lang="en-GB" altLang="en-US" sz="1600">
              <a:solidFill>
                <a:srgbClr val="254061"/>
              </a:solidFill>
              <a:latin typeface="Perpetua" charset="0"/>
            </a:endParaRPr>
          </a:p>
        </p:txBody>
      </p:sp>
      <p:sp>
        <p:nvSpPr>
          <p:cNvPr id="57" name="Ellipse 83"/>
          <p:cNvSpPr>
            <a:spLocks noChangeArrowheads="1"/>
          </p:cNvSpPr>
          <p:nvPr/>
        </p:nvSpPr>
        <p:spPr bwMode="auto">
          <a:xfrm>
            <a:off x="6336541" y="3130754"/>
            <a:ext cx="576342" cy="287376"/>
          </a:xfrm>
          <a:prstGeom prst="ellipse">
            <a:avLst/>
          </a:prstGeom>
          <a:solidFill>
            <a:srgbClr val="FFFFFF"/>
          </a:solidFill>
          <a:ln w="9525">
            <a:solidFill>
              <a:srgbClr val="7F7F7F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/>
            <a:r>
              <a:rPr lang="en-GB" sz="1050" b="1" kern="0" noProof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Arial"/>
              </a:rPr>
              <a:t>AP238</a:t>
            </a:r>
          </a:p>
        </p:txBody>
      </p:sp>
      <p:sp>
        <p:nvSpPr>
          <p:cNvPr id="58" name="Ellipse 83"/>
          <p:cNvSpPr>
            <a:spLocks noChangeArrowheads="1"/>
          </p:cNvSpPr>
          <p:nvPr/>
        </p:nvSpPr>
        <p:spPr bwMode="auto">
          <a:xfrm>
            <a:off x="4986606" y="4880198"/>
            <a:ext cx="576342" cy="2873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68C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>
              <a:defRPr/>
            </a:pPr>
            <a:r>
              <a:rPr lang="en-GB" sz="1050" b="1" kern="0" noProof="1">
                <a:solidFill>
                  <a:srgbClr val="3333FF"/>
                </a:solidFill>
                <a:latin typeface="Arial"/>
                <a:cs typeface="Arial"/>
              </a:rPr>
              <a:t>AP239</a:t>
            </a:r>
          </a:p>
        </p:txBody>
      </p:sp>
      <p:sp>
        <p:nvSpPr>
          <p:cNvPr id="59" name="Ellipse 83"/>
          <p:cNvSpPr>
            <a:spLocks noChangeArrowheads="1"/>
          </p:cNvSpPr>
          <p:nvPr/>
        </p:nvSpPr>
        <p:spPr bwMode="auto">
          <a:xfrm>
            <a:off x="1187561" y="3967481"/>
            <a:ext cx="576344" cy="287378"/>
          </a:xfrm>
          <a:prstGeom prst="ellipse">
            <a:avLst/>
          </a:prstGeom>
          <a:solidFill>
            <a:srgbClr val="FFFFFF"/>
          </a:solidFill>
          <a:ln w="9525">
            <a:solidFill>
              <a:srgbClr val="7F7F7F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>
              <a:defRPr/>
            </a:pPr>
            <a:r>
              <a:rPr lang="en-GB" sz="1050" b="1" kern="0" noProof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Arial"/>
              </a:rPr>
              <a:t>AP233</a:t>
            </a:r>
          </a:p>
        </p:txBody>
      </p:sp>
      <p:sp>
        <p:nvSpPr>
          <p:cNvPr id="60" name="Ellipse 83"/>
          <p:cNvSpPr>
            <a:spLocks noChangeArrowheads="1"/>
          </p:cNvSpPr>
          <p:nvPr/>
        </p:nvSpPr>
        <p:spPr bwMode="auto">
          <a:xfrm>
            <a:off x="6916060" y="4909001"/>
            <a:ext cx="576344" cy="2873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68C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>
              <a:defRPr/>
            </a:pPr>
            <a:r>
              <a:rPr lang="en-GB" sz="1050" b="1" kern="0" noProof="1">
                <a:solidFill>
                  <a:srgbClr val="3333FF"/>
                </a:solidFill>
                <a:latin typeface="Arial"/>
                <a:cs typeface="Arial"/>
              </a:rPr>
              <a:t>AP239</a:t>
            </a:r>
          </a:p>
        </p:txBody>
      </p:sp>
      <p:sp>
        <p:nvSpPr>
          <p:cNvPr id="61" name="Ellipse 83"/>
          <p:cNvSpPr>
            <a:spLocks noChangeArrowheads="1"/>
          </p:cNvSpPr>
          <p:nvPr/>
        </p:nvSpPr>
        <p:spPr bwMode="auto">
          <a:xfrm>
            <a:off x="6941462" y="5901326"/>
            <a:ext cx="576344" cy="287378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68C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>
              <a:defRPr/>
            </a:pPr>
            <a:r>
              <a:rPr lang="en-GB" sz="1050" b="1" kern="0" noProof="1">
                <a:solidFill>
                  <a:srgbClr val="3333FF"/>
                </a:solidFill>
                <a:latin typeface="Arial"/>
                <a:cs typeface="Arial"/>
              </a:rPr>
              <a:t>AP239</a:t>
            </a:r>
          </a:p>
        </p:txBody>
      </p:sp>
      <p:sp>
        <p:nvSpPr>
          <p:cNvPr id="62" name="Ellipse 83"/>
          <p:cNvSpPr>
            <a:spLocks noChangeArrowheads="1"/>
          </p:cNvSpPr>
          <p:nvPr/>
        </p:nvSpPr>
        <p:spPr bwMode="auto">
          <a:xfrm>
            <a:off x="8452972" y="3151393"/>
            <a:ext cx="576344" cy="287378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68C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>
              <a:defRPr/>
            </a:pPr>
            <a:r>
              <a:rPr lang="en-GB" sz="1050" b="1" kern="0" noProof="1">
                <a:solidFill>
                  <a:srgbClr val="3333FF"/>
                </a:solidFill>
                <a:latin typeface="Arial"/>
                <a:cs typeface="Arial"/>
              </a:rPr>
              <a:t>AP239</a:t>
            </a:r>
          </a:p>
        </p:txBody>
      </p:sp>
      <p:sp>
        <p:nvSpPr>
          <p:cNvPr id="63" name="Ellipse 83"/>
          <p:cNvSpPr>
            <a:spLocks noChangeArrowheads="1"/>
          </p:cNvSpPr>
          <p:nvPr/>
        </p:nvSpPr>
        <p:spPr bwMode="auto">
          <a:xfrm>
            <a:off x="3389729" y="3051369"/>
            <a:ext cx="576342" cy="287376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68C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>
              <a:defRPr/>
            </a:pPr>
            <a:r>
              <a:rPr lang="en-GB" sz="1050" b="1" kern="0" noProof="1">
                <a:solidFill>
                  <a:srgbClr val="3333FF"/>
                </a:solidFill>
                <a:latin typeface="Arial"/>
                <a:cs typeface="Arial"/>
              </a:rPr>
              <a:t>AP209</a:t>
            </a:r>
          </a:p>
        </p:txBody>
      </p:sp>
      <p:sp>
        <p:nvSpPr>
          <p:cNvPr id="64" name="Ellipse 83"/>
          <p:cNvSpPr>
            <a:spLocks noChangeArrowheads="1"/>
          </p:cNvSpPr>
          <p:nvPr/>
        </p:nvSpPr>
        <p:spPr bwMode="auto">
          <a:xfrm>
            <a:off x="8371999" y="1839935"/>
            <a:ext cx="576342" cy="287378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68C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/>
            <a:r>
              <a:rPr lang="en-GB" sz="1050" b="1" kern="0" noProof="1">
                <a:solidFill>
                  <a:srgbClr val="3333FF"/>
                </a:solidFill>
                <a:latin typeface="Arial"/>
                <a:cs typeface="Arial"/>
              </a:rPr>
              <a:t>AP209</a:t>
            </a:r>
          </a:p>
        </p:txBody>
      </p:sp>
      <p:sp>
        <p:nvSpPr>
          <p:cNvPr id="65" name="Ellipse 83"/>
          <p:cNvSpPr>
            <a:spLocks noChangeArrowheads="1"/>
          </p:cNvSpPr>
          <p:nvPr/>
        </p:nvSpPr>
        <p:spPr bwMode="auto">
          <a:xfrm>
            <a:off x="5020320" y="3138690"/>
            <a:ext cx="576344" cy="287378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/>
            <a:r>
              <a:rPr lang="en-GB" sz="1050" b="1" kern="0" noProof="1">
                <a:solidFill>
                  <a:srgbClr val="00B050"/>
                </a:solidFill>
                <a:latin typeface="Arial"/>
                <a:cs typeface="Arial"/>
              </a:rPr>
              <a:t>AP242</a:t>
            </a:r>
          </a:p>
        </p:txBody>
      </p:sp>
      <p:sp>
        <p:nvSpPr>
          <p:cNvPr id="66" name="Ellipse 83"/>
          <p:cNvSpPr>
            <a:spLocks noChangeArrowheads="1"/>
          </p:cNvSpPr>
          <p:nvPr/>
        </p:nvSpPr>
        <p:spPr bwMode="auto">
          <a:xfrm>
            <a:off x="7597191" y="1849462"/>
            <a:ext cx="576342" cy="287378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/>
            <a:r>
              <a:rPr lang="en-GB" sz="1050" b="1" kern="0" noProof="1">
                <a:solidFill>
                  <a:srgbClr val="00B050"/>
                </a:solidFill>
                <a:latin typeface="Arial"/>
                <a:cs typeface="Arial"/>
              </a:rPr>
              <a:t>AP242</a:t>
            </a:r>
          </a:p>
        </p:txBody>
      </p:sp>
      <p:sp>
        <p:nvSpPr>
          <p:cNvPr id="67" name="Ellipse 83"/>
          <p:cNvSpPr>
            <a:spLocks noChangeArrowheads="1"/>
          </p:cNvSpPr>
          <p:nvPr/>
        </p:nvSpPr>
        <p:spPr bwMode="auto">
          <a:xfrm>
            <a:off x="2726063" y="3056130"/>
            <a:ext cx="576342" cy="287378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>
              <a:defRPr/>
            </a:pPr>
            <a:r>
              <a:rPr lang="en-GB" sz="1050" b="1" kern="0" noProof="1">
                <a:solidFill>
                  <a:srgbClr val="00B050"/>
                </a:solidFill>
                <a:latin typeface="Arial"/>
                <a:cs typeface="Arial"/>
              </a:rPr>
              <a:t>AP242</a:t>
            </a:r>
          </a:p>
        </p:txBody>
      </p:sp>
      <p:sp>
        <p:nvSpPr>
          <p:cNvPr id="68" name="AutoShape 4"/>
          <p:cNvSpPr>
            <a:spLocks noChangeArrowheads="1"/>
          </p:cNvSpPr>
          <p:nvPr/>
        </p:nvSpPr>
        <p:spPr bwMode="auto">
          <a:xfrm>
            <a:off x="2578405" y="1401724"/>
            <a:ext cx="2233925" cy="863720"/>
          </a:xfrm>
          <a:prstGeom prst="chevron">
            <a:avLst>
              <a:gd name="adj" fmla="val 25002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GB" sz="1600" kern="0" dirty="0">
                <a:solidFill>
                  <a:srgbClr val="000000"/>
                </a:solidFill>
                <a:latin typeface="Perpetua"/>
              </a:rPr>
              <a:t>Analyse Product</a:t>
            </a:r>
          </a:p>
          <a:p>
            <a:pPr algn="ctr">
              <a:defRPr/>
            </a:pPr>
            <a:endParaRPr lang="en-GB" sz="1600" kern="0" dirty="0">
              <a:solidFill>
                <a:srgbClr val="000000"/>
              </a:solidFill>
              <a:latin typeface="Perpetua"/>
            </a:endParaRPr>
          </a:p>
          <a:p>
            <a:pPr algn="ctr">
              <a:defRPr/>
            </a:pPr>
            <a:endParaRPr lang="en-GB" sz="1600" kern="0" dirty="0">
              <a:solidFill>
                <a:srgbClr val="000000"/>
              </a:solidFill>
              <a:latin typeface="Perpetua"/>
            </a:endParaRPr>
          </a:p>
        </p:txBody>
      </p:sp>
      <p:sp>
        <p:nvSpPr>
          <p:cNvPr id="69" name="Ellipse 83"/>
          <p:cNvSpPr>
            <a:spLocks noChangeArrowheads="1"/>
          </p:cNvSpPr>
          <p:nvPr/>
        </p:nvSpPr>
        <p:spPr bwMode="auto">
          <a:xfrm>
            <a:off x="4037519" y="1839935"/>
            <a:ext cx="576342" cy="287378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68C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/>
            <a:r>
              <a:rPr lang="en-GB" sz="1050" b="1" kern="0" noProof="1">
                <a:solidFill>
                  <a:srgbClr val="3333FF"/>
                </a:solidFill>
                <a:latin typeface="Arial"/>
                <a:cs typeface="Arial"/>
              </a:rPr>
              <a:t>AP209</a:t>
            </a:r>
          </a:p>
        </p:txBody>
      </p:sp>
      <p:cxnSp>
        <p:nvCxnSpPr>
          <p:cNvPr id="70" name="AutoShape 18"/>
          <p:cNvCxnSpPr>
            <a:cxnSpLocks noChangeShapeType="1"/>
          </p:cNvCxnSpPr>
          <p:nvPr/>
        </p:nvCxnSpPr>
        <p:spPr bwMode="auto">
          <a:xfrm rot="5400000" flipH="1" flipV="1">
            <a:off x="3746174" y="2453589"/>
            <a:ext cx="360412" cy="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" name="Text Box 19"/>
          <p:cNvSpPr txBox="1">
            <a:spLocks noChangeArrowheads="1"/>
          </p:cNvSpPr>
          <p:nvPr/>
        </p:nvSpPr>
        <p:spPr bwMode="auto">
          <a:xfrm>
            <a:off x="3866032" y="2346419"/>
            <a:ext cx="1467068" cy="19082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defPPr>
              <a:defRPr lang="fr-FR"/>
            </a:defPPr>
            <a:lvl1pPr algn="r">
              <a:lnSpc>
                <a:spcPct val="80000"/>
              </a:lnSpc>
              <a:defRPr sz="900" b="1">
                <a:solidFill>
                  <a:srgbClr val="555458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1900">
                <a:solidFill>
                  <a:schemeClr val="tx2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900">
                <a:solidFill>
                  <a:schemeClr val="tx2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900">
                <a:solidFill>
                  <a:schemeClr val="tx2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900">
                <a:solidFill>
                  <a:schemeClr val="tx2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charset="0"/>
              <a:defRPr sz="1900">
                <a:solidFill>
                  <a:schemeClr val="tx2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charset="0"/>
              <a:defRPr sz="1900">
                <a:solidFill>
                  <a:schemeClr val="tx2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charset="0"/>
              <a:defRPr sz="1900">
                <a:solidFill>
                  <a:schemeClr val="tx2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charset="0"/>
              <a:defRPr sz="1900">
                <a:solidFill>
                  <a:schemeClr val="tx2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GB" sz="800" kern="0" dirty="0"/>
              <a:t>simulation request results</a:t>
            </a:r>
          </a:p>
        </p:txBody>
      </p:sp>
      <p:sp>
        <p:nvSpPr>
          <p:cNvPr id="72" name="Ellipse 83"/>
          <p:cNvSpPr>
            <a:spLocks noChangeArrowheads="1"/>
          </p:cNvSpPr>
          <p:nvPr/>
        </p:nvSpPr>
        <p:spPr bwMode="auto">
          <a:xfrm>
            <a:off x="4053398" y="3052956"/>
            <a:ext cx="576342" cy="288965"/>
          </a:xfrm>
          <a:prstGeom prst="ellipse">
            <a:avLst/>
          </a:prstGeom>
          <a:solidFill>
            <a:srgbClr val="FFFFFF"/>
          </a:solidFill>
          <a:ln w="9525">
            <a:solidFill>
              <a:srgbClr val="7F7F7F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>
              <a:defRPr/>
            </a:pPr>
            <a:r>
              <a:rPr lang="en-GB" sz="1050" b="1" kern="0" noProof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Arial"/>
              </a:rPr>
              <a:t>AP210 </a:t>
            </a:r>
          </a:p>
        </p:txBody>
      </p:sp>
      <p:sp>
        <p:nvSpPr>
          <p:cNvPr id="73" name="Ellipse 83"/>
          <p:cNvSpPr>
            <a:spLocks noChangeArrowheads="1"/>
          </p:cNvSpPr>
          <p:nvPr/>
        </p:nvSpPr>
        <p:spPr bwMode="auto">
          <a:xfrm>
            <a:off x="2786396" y="1835174"/>
            <a:ext cx="576342" cy="287376"/>
          </a:xfrm>
          <a:prstGeom prst="ellipse">
            <a:avLst/>
          </a:prstGeom>
          <a:solidFill>
            <a:srgbClr val="FFFFFF"/>
          </a:solidFill>
          <a:ln w="9525">
            <a:solidFill>
              <a:srgbClr val="7F7F7F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/>
            <a:r>
              <a:rPr lang="en-GB" sz="1050" b="1" kern="0" noProof="1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AP210 </a:t>
            </a:r>
          </a:p>
        </p:txBody>
      </p:sp>
      <p:sp>
        <p:nvSpPr>
          <p:cNvPr id="74" name="Ellipse 83"/>
          <p:cNvSpPr>
            <a:spLocks noChangeArrowheads="1"/>
          </p:cNvSpPr>
          <p:nvPr/>
        </p:nvSpPr>
        <p:spPr bwMode="auto">
          <a:xfrm>
            <a:off x="9130931" y="1827234"/>
            <a:ext cx="576342" cy="287378"/>
          </a:xfrm>
          <a:prstGeom prst="ellipse">
            <a:avLst/>
          </a:prstGeom>
          <a:solidFill>
            <a:srgbClr val="FFFFFF"/>
          </a:solidFill>
          <a:ln w="9525">
            <a:solidFill>
              <a:srgbClr val="7F7F7F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/>
            <a:r>
              <a:rPr lang="en-GB" sz="1050" b="1" kern="0" noProof="1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Arial"/>
              </a:rPr>
              <a:t>AP210</a:t>
            </a:r>
          </a:p>
        </p:txBody>
      </p:sp>
      <p:sp>
        <p:nvSpPr>
          <p:cNvPr id="75" name="Ellipse 83"/>
          <p:cNvSpPr>
            <a:spLocks noChangeArrowheads="1"/>
          </p:cNvSpPr>
          <p:nvPr/>
        </p:nvSpPr>
        <p:spPr bwMode="auto">
          <a:xfrm>
            <a:off x="3411958" y="1846286"/>
            <a:ext cx="576342" cy="287378"/>
          </a:xfrm>
          <a:prstGeom prst="ellipse">
            <a:avLst/>
          </a:prstGeom>
          <a:solidFill>
            <a:srgbClr val="FFFFFF"/>
          </a:solidFill>
          <a:ln w="9525">
            <a:solidFill>
              <a:srgbClr val="7F7F7F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>
              <a:defRPr/>
            </a:pPr>
            <a:r>
              <a:rPr lang="en-GB" sz="1050" b="1" kern="0" noProof="1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AP235</a:t>
            </a:r>
          </a:p>
        </p:txBody>
      </p:sp>
      <p:sp>
        <p:nvSpPr>
          <p:cNvPr id="76" name="Ellipse 83"/>
          <p:cNvSpPr>
            <a:spLocks noChangeArrowheads="1"/>
          </p:cNvSpPr>
          <p:nvPr/>
        </p:nvSpPr>
        <p:spPr bwMode="auto">
          <a:xfrm>
            <a:off x="5696690" y="3140280"/>
            <a:ext cx="576344" cy="288965"/>
          </a:xfrm>
          <a:prstGeom prst="ellipse">
            <a:avLst/>
          </a:prstGeom>
          <a:solidFill>
            <a:srgbClr val="FFFFFF"/>
          </a:solidFill>
          <a:ln w="9525">
            <a:solidFill>
              <a:srgbClr val="7F7F7F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>
              <a:defRPr/>
            </a:pPr>
            <a:r>
              <a:rPr lang="en-GB" sz="1050" b="1" kern="0" noProof="1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</a:rPr>
              <a:t>AP235</a:t>
            </a:r>
          </a:p>
        </p:txBody>
      </p:sp>
      <p:sp>
        <p:nvSpPr>
          <p:cNvPr id="77" name="Ellipse 83"/>
          <p:cNvSpPr>
            <a:spLocks noChangeArrowheads="1"/>
          </p:cNvSpPr>
          <p:nvPr/>
        </p:nvSpPr>
        <p:spPr bwMode="auto">
          <a:xfrm>
            <a:off x="2681677" y="2316677"/>
            <a:ext cx="576342" cy="287378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68C6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wrap="none" lIns="0" tIns="0" rIns="0" bIns="0" anchor="ctr"/>
          <a:lstStyle/>
          <a:p>
            <a:pPr algn="ctr" defTabSz="457153"/>
            <a:r>
              <a:rPr lang="en-GB" sz="900" b="1" kern="0" noProof="1">
                <a:solidFill>
                  <a:srgbClr val="3333FF"/>
                </a:solidFill>
                <a:latin typeface="Arial"/>
                <a:cs typeface="Arial"/>
              </a:rPr>
              <a:t>MOSSEC</a:t>
            </a:r>
          </a:p>
        </p:txBody>
      </p:sp>
      <p:sp>
        <p:nvSpPr>
          <p:cNvPr id="80" name="Cloud 79"/>
          <p:cNvSpPr/>
          <p:nvPr/>
        </p:nvSpPr>
        <p:spPr>
          <a:xfrm>
            <a:off x="10073061" y="950686"/>
            <a:ext cx="2726414" cy="1514811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+ Other standards </a:t>
            </a:r>
          </a:p>
          <a:p>
            <a:pPr algn="ctr"/>
            <a:r>
              <a:rPr lang="mr-IN">
                <a:solidFill>
                  <a:schemeClr val="tx1"/>
                </a:solidFill>
              </a:rPr>
              <a:t>…</a:t>
            </a:r>
            <a:r>
              <a:rPr lang="fr-FR">
                <a:solidFill>
                  <a:schemeClr val="tx1"/>
                </a:solidFill>
              </a:rPr>
              <a:t>.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81" name="Cloud 80"/>
          <p:cNvSpPr/>
          <p:nvPr/>
        </p:nvSpPr>
        <p:spPr>
          <a:xfrm>
            <a:off x="16470" y="4730414"/>
            <a:ext cx="2726414" cy="1514811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+ Other standards </a:t>
            </a:r>
          </a:p>
          <a:p>
            <a:pPr algn="ctr"/>
            <a:r>
              <a:rPr lang="mr-IN">
                <a:solidFill>
                  <a:schemeClr val="tx1"/>
                </a:solidFill>
              </a:rPr>
              <a:t>…</a:t>
            </a:r>
            <a:r>
              <a:rPr lang="fr-FR">
                <a:solidFill>
                  <a:schemeClr val="tx1"/>
                </a:solidFill>
              </a:rPr>
              <a:t>.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82" name="Cloud 81"/>
          <p:cNvSpPr/>
          <p:nvPr/>
        </p:nvSpPr>
        <p:spPr>
          <a:xfrm>
            <a:off x="4991289" y="999608"/>
            <a:ext cx="2185694" cy="1514811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+ Other standards </a:t>
            </a:r>
          </a:p>
          <a:p>
            <a:pPr algn="ctr"/>
            <a:r>
              <a:rPr lang="mr-IN">
                <a:solidFill>
                  <a:schemeClr val="tx1"/>
                </a:solidFill>
              </a:rPr>
              <a:t>…</a:t>
            </a:r>
            <a:r>
              <a:rPr lang="fr-FR">
                <a:solidFill>
                  <a:schemeClr val="tx1"/>
                </a:solidFill>
              </a:rPr>
              <a:t>.</a:t>
            </a:r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201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18896" y="239494"/>
            <a:ext cx="8933793" cy="744537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Context for the </a:t>
            </a:r>
            <a:br>
              <a:rPr lang="en-GB" dirty="0"/>
            </a:br>
            <a:r>
              <a:rPr lang="en-GB" dirty="0"/>
              <a:t>STEP Extended Architecture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90500" y="1276132"/>
            <a:ext cx="12001500" cy="4525963"/>
          </a:xfrm>
        </p:spPr>
        <p:txBody>
          <a:bodyPr/>
          <a:lstStyle/>
          <a:p>
            <a:r>
              <a:rPr lang="en-GB" sz="2800" dirty="0"/>
              <a:t>STEP standards principles have been developed end of the 1980ies, </a:t>
            </a:r>
          </a:p>
          <a:p>
            <a:r>
              <a:rPr lang="en-GB" sz="2800" dirty="0"/>
              <a:t>STEP associated methods and principles were a breakthrough </a:t>
            </a:r>
            <a:br>
              <a:rPr lang="en-GB" sz="2800" dirty="0"/>
            </a:br>
            <a:r>
              <a:rPr lang="en-GB" sz="2800" dirty="0"/>
              <a:t>at this time, in comparison with the previous CAD standards generation (IGES, SET, VDA-FS, </a:t>
            </a:r>
            <a:r>
              <a:rPr lang="en-GB" sz="2800" dirty="0" err="1"/>
              <a:t>etc</a:t>
            </a:r>
            <a:r>
              <a:rPr lang="en-GB" sz="2800" dirty="0"/>
              <a:t>)</a:t>
            </a:r>
          </a:p>
          <a:p>
            <a:r>
              <a:rPr lang="en-GB" sz="2800" dirty="0"/>
              <a:t>STEP principles:</a:t>
            </a:r>
          </a:p>
          <a:p>
            <a:pPr lvl="1"/>
            <a:r>
              <a:rPr lang="en-GB" sz="2400" dirty="0"/>
              <a:t>3 layers architecture</a:t>
            </a:r>
          </a:p>
          <a:p>
            <a:pPr lvl="2"/>
            <a:r>
              <a:rPr lang="en-GB" sz="2000" dirty="0"/>
              <a:t>Application Reference Model, Application Interpreted Model, Implementation Model</a:t>
            </a:r>
          </a:p>
          <a:p>
            <a:pPr lvl="1"/>
            <a:r>
              <a:rPr lang="en-GB" sz="2400" dirty="0"/>
              <a:t>based on the EXPRESS object information modelling language, EXPRESS-G and  part21, and providing a API interface: SDAI</a:t>
            </a:r>
          </a:p>
          <a:p>
            <a:pPr lvl="1"/>
            <a:r>
              <a:rPr lang="en-GB" sz="2400" dirty="0"/>
              <a:t>Covering the full product life cycle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srgbClr val="000000"/>
                </a:solidFill>
              </a:rPr>
              <a:t>January 23, 2018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STEP Extended Architecture for ASD-SSG </a:t>
            </a:r>
          </a:p>
        </p:txBody>
      </p:sp>
    </p:spTree>
    <p:extLst>
      <p:ext uri="{BB962C8B-B14F-4D97-AF65-F5344CB8AC3E}">
        <p14:creationId xmlns:p14="http://schemas.microsoft.com/office/powerpoint/2010/main" val="2262520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241300" y="3055993"/>
            <a:ext cx="11849100" cy="6762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tabLst>
                <a:tab pos="3403600" algn="l"/>
              </a:tabLst>
            </a:pPr>
            <a:r>
              <a:rPr lang="en-GB" sz="2800" dirty="0"/>
              <a:t>Product Life Cycle 	</a:t>
            </a:r>
            <a:r>
              <a:rPr lang="en-GB" sz="2800" dirty="0">
                <a:sym typeface="Wingdings" panose="05000000000000000000" pitchFamily="2" charset="2"/>
              </a:rPr>
              <a:t> Systems Life Cycle</a:t>
            </a:r>
          </a:p>
          <a:p>
            <a:pPr>
              <a:tabLst>
                <a:tab pos="3403600" algn="l"/>
              </a:tabLst>
            </a:pPr>
            <a:endParaRPr lang="en-GB" sz="2800" dirty="0">
              <a:sym typeface="Wingdings" panose="05000000000000000000" pitchFamily="2" charset="2"/>
            </a:endParaRPr>
          </a:p>
          <a:p>
            <a:pPr>
              <a:tabLst>
                <a:tab pos="3403600" algn="l"/>
              </a:tabLst>
            </a:pPr>
            <a:endParaRPr lang="en-GB" sz="1200" dirty="0">
              <a:sym typeface="Wingdings" panose="05000000000000000000" pitchFamily="2" charset="2"/>
            </a:endParaRPr>
          </a:p>
          <a:p>
            <a:r>
              <a:rPr lang="en-GB" sz="2800" dirty="0">
                <a:sym typeface="Wingdings" panose="05000000000000000000" pitchFamily="2" charset="2"/>
              </a:rPr>
              <a:t>Systems Engineering  MBSE</a:t>
            </a:r>
          </a:p>
          <a:p>
            <a:endParaRPr lang="en-GB" sz="2800" dirty="0">
              <a:sym typeface="Wingdings" panose="05000000000000000000" pitchFamily="2" charset="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3591098"/>
            <a:ext cx="2565400" cy="51735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ym typeface="Wingdings" panose="05000000000000000000" pitchFamily="2" charset="2"/>
              </a:rPr>
              <a:t>PLM information</a:t>
            </a:r>
            <a:endParaRPr lang="en-GB" sz="24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3975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New challenges for the 21</a:t>
            </a:r>
            <a:r>
              <a:rPr lang="en-GB" baseline="30000" dirty="0"/>
              <a:t>st</a:t>
            </a:r>
            <a:r>
              <a:rPr lang="en-GB" dirty="0"/>
              <a:t> Century</a:t>
            </a:r>
            <a:br>
              <a:rPr lang="en-GB" dirty="0"/>
            </a:b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41300" y="1111250"/>
            <a:ext cx="11734800" cy="676241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GB" sz="3200" dirty="0">
                <a:sym typeface="Wingdings" panose="05000000000000000000" pitchFamily="2" charset="2"/>
              </a:rPr>
              <a:t>Increasing importance of the electronics and electrical simulation,</a:t>
            </a:r>
            <a:br>
              <a:rPr lang="en-GB" sz="3200" dirty="0">
                <a:sym typeface="Wingdings" panose="05000000000000000000" pitchFamily="2" charset="2"/>
              </a:rPr>
            </a:br>
            <a:r>
              <a:rPr lang="en-GB" sz="3200" dirty="0">
                <a:sym typeface="Wingdings" panose="05000000000000000000" pitchFamily="2" charset="2"/>
              </a:rPr>
              <a:t> as part of mechatronic systems</a:t>
            </a:r>
          </a:p>
          <a:p>
            <a:pPr lvl="1"/>
            <a:r>
              <a:rPr lang="en-GB" sz="2800" dirty="0">
                <a:sym typeface="Wingdings" panose="05000000000000000000" pitchFamily="2" charset="2"/>
              </a:rPr>
              <a:t>SysML extension to support Physical Interaction and Signal Flow Simulation specification</a:t>
            </a:r>
            <a:r>
              <a:rPr lang="en-GB" sz="2400" dirty="0">
                <a:sym typeface="Wingdings" panose="05000000000000000000" pitchFamily="2" charset="2"/>
              </a:rPr>
              <a:t>, to facilitate integration of systems engineering model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0" y="6448425"/>
            <a:ext cx="3962400" cy="476250"/>
          </a:xfrm>
        </p:spPr>
        <p:txBody>
          <a:bodyPr/>
          <a:lstStyle/>
          <a:p>
            <a:r>
              <a:rPr lang="fr-FR">
                <a:solidFill>
                  <a:srgbClr val="000000"/>
                </a:solidFill>
              </a:rPr>
              <a:t>January 23, 2018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2898098" y="6605667"/>
            <a:ext cx="6395804" cy="206858"/>
          </a:xfrm>
        </p:spPr>
        <p:txBody>
          <a:bodyPr/>
          <a:lstStyle/>
          <a:p>
            <a:r>
              <a:rPr lang="en-US"/>
              <a:t>STEP Extended Architecture for ASD-SSG </a:t>
            </a: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 bwMode="auto">
          <a:xfrm>
            <a:off x="254000" y="4799031"/>
            <a:ext cx="11582400" cy="6762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800" dirty="0">
                <a:sym typeface="Wingdings" panose="05000000000000000000" pitchFamily="2" charset="2"/>
              </a:rPr>
              <a:t>PDES </a:t>
            </a:r>
            <a:r>
              <a:rPr lang="en-GB" sz="2800" dirty="0" err="1">
                <a:sym typeface="Wingdings" panose="05000000000000000000" pitchFamily="2" charset="2"/>
              </a:rPr>
              <a:t>Inc</a:t>
            </a:r>
            <a:r>
              <a:rPr lang="en-GB" sz="2800" dirty="0">
                <a:sym typeface="Wingdings" panose="05000000000000000000" pitchFamily="2" charset="2"/>
              </a:rPr>
              <a:t> vision: Model Based </a:t>
            </a:r>
            <a:r>
              <a:rPr lang="en-GB" sz="2800" dirty="0" err="1">
                <a:sym typeface="Wingdings" panose="05000000000000000000" pitchFamily="2" charset="2"/>
              </a:rPr>
              <a:t>Entreprise</a:t>
            </a:r>
            <a:r>
              <a:rPr lang="en-GB" sz="2800" dirty="0">
                <a:sym typeface="Wingdings" panose="05000000000000000000" pitchFamily="2" charset="2"/>
              </a:rPr>
              <a:t> </a:t>
            </a:r>
            <a:br>
              <a:rPr lang="en-GB" sz="2800" dirty="0">
                <a:sym typeface="Wingdings" panose="05000000000000000000" pitchFamily="2" charset="2"/>
              </a:rPr>
            </a:br>
            <a:r>
              <a:rPr lang="en-GB" sz="2800" dirty="0">
                <a:sym typeface="Wingdings" panose="05000000000000000000" pitchFamily="2" charset="2"/>
              </a:rPr>
              <a:t>relies on an </a:t>
            </a:r>
            <a:r>
              <a:rPr lang="en-GB" sz="2800" dirty="0" err="1">
                <a:sym typeface="Wingdings" panose="05000000000000000000" pitchFamily="2" charset="2"/>
              </a:rPr>
              <a:t>Entreprise</a:t>
            </a:r>
            <a:r>
              <a:rPr lang="en-GB" sz="2800" dirty="0">
                <a:sym typeface="Wingdings" panose="05000000000000000000" pitchFamily="2" charset="2"/>
              </a:rPr>
              <a:t> Architecture Framework</a:t>
            </a:r>
            <a:br>
              <a:rPr lang="en-GB" sz="2800" dirty="0">
                <a:sym typeface="Wingdings" panose="05000000000000000000" pitchFamily="2" charset="2"/>
              </a:rPr>
            </a:br>
            <a:r>
              <a:rPr lang="en-GB" sz="2800" dirty="0">
                <a:sym typeface="Wingdings" panose="05000000000000000000" pitchFamily="2" charset="2"/>
              </a:rPr>
              <a:t>     </a:t>
            </a:r>
            <a:r>
              <a:rPr lang="en-GB" sz="2400" dirty="0">
                <a:sym typeface="Wingdings" panose="05000000000000000000" pitchFamily="2" charset="2"/>
              </a:rPr>
              <a:t>: OMG Unified Architecture Framework (Oct. 2016)</a:t>
            </a:r>
            <a:br>
              <a:rPr lang="en-GB" sz="2400" dirty="0">
                <a:sym typeface="Wingdings" panose="05000000000000000000" pitchFamily="2" charset="2"/>
              </a:rPr>
            </a:br>
            <a:r>
              <a:rPr lang="en-GB" sz="2400" dirty="0">
                <a:sym typeface="Wingdings" panose="05000000000000000000" pitchFamily="2" charset="2"/>
              </a:rPr>
              <a:t>	  - is based on UML and SysML</a:t>
            </a:r>
            <a:endParaRPr lang="en-GB" sz="2400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9602" y="3127995"/>
            <a:ext cx="3504298" cy="3162126"/>
          </a:xfrm>
          <a:prstGeom prst="rect">
            <a:avLst/>
          </a:prstGeom>
          <a:noFill/>
        </p:spPr>
      </p:pic>
      <p:sp>
        <p:nvSpPr>
          <p:cNvPr id="8" name="Accolade fermante 7"/>
          <p:cNvSpPr/>
          <p:nvPr/>
        </p:nvSpPr>
        <p:spPr>
          <a:xfrm>
            <a:off x="7175500" y="3055993"/>
            <a:ext cx="571500" cy="1130300"/>
          </a:xfrm>
          <a:prstGeom prst="rightBrace">
            <a:avLst/>
          </a:prstGeom>
          <a:ln w="381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ZoneTexte 8"/>
          <p:cNvSpPr txBox="1"/>
          <p:nvPr/>
        </p:nvSpPr>
        <p:spPr>
          <a:xfrm>
            <a:off x="7747000" y="3318030"/>
            <a:ext cx="3640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Increasing use of SysML!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81500" y="3578397"/>
            <a:ext cx="2451100" cy="517352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3403600" algn="l"/>
              </a:tabLst>
            </a:pPr>
            <a:r>
              <a:rPr lang="en-GB" sz="2400" dirty="0">
                <a:sym typeface="Wingdings" panose="05000000000000000000" pitchFamily="2" charset="2"/>
              </a:rPr>
              <a:t>SLM information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739241" y="3525408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835087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re 1"/>
          <p:cNvSpPr>
            <a:spLocks noGrp="1"/>
          </p:cNvSpPr>
          <p:nvPr>
            <p:ph type="title"/>
          </p:nvPr>
        </p:nvSpPr>
        <p:spPr>
          <a:xfrm>
            <a:off x="990773" y="86255"/>
            <a:ext cx="10515600" cy="633413"/>
          </a:xfrm>
        </p:spPr>
        <p:txBody>
          <a:bodyPr>
            <a:normAutofit fontScale="90000"/>
          </a:bodyPr>
          <a:lstStyle/>
          <a:p>
            <a:pPr algn="r"/>
            <a:r>
              <a:rPr lang="fr-FR">
                <a:latin typeface="Calibri Light" charset="0"/>
              </a:rPr>
              <a:t>Requirements of the STEP extended architecture </a:t>
            </a:r>
            <a:br>
              <a:rPr lang="fr-FR">
                <a:latin typeface="Calibri Light" charset="0"/>
              </a:rPr>
            </a:br>
            <a:r>
              <a:rPr lang="fr-FR" sz="2800">
                <a:latin typeface="Calibri Light" charset="0"/>
              </a:rPr>
              <a:t>defined during Feb 2014 Workshop</a:t>
            </a:r>
            <a:endParaRPr lang="fr-FR">
              <a:latin typeface="Calibri Light" charset="0"/>
            </a:endParaRPr>
          </a:p>
        </p:txBody>
      </p:sp>
      <p:graphicFrame>
        <p:nvGraphicFramePr>
          <p:cNvPr id="2" name="Diagramme 1"/>
          <p:cNvGraphicFramePr/>
          <p:nvPr>
            <p:extLst/>
          </p:nvPr>
        </p:nvGraphicFramePr>
        <p:xfrm>
          <a:off x="2032000" y="116152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834141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2084" y="4131834"/>
            <a:ext cx="3564000" cy="669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5459" y="1099776"/>
            <a:ext cx="2017916" cy="88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3" name="Titre 1"/>
          <p:cNvSpPr>
            <a:spLocks noGrp="1"/>
          </p:cNvSpPr>
          <p:nvPr>
            <p:ph type="title"/>
          </p:nvPr>
        </p:nvSpPr>
        <p:spPr>
          <a:xfrm>
            <a:off x="2152649" y="6587"/>
            <a:ext cx="8571499" cy="494680"/>
          </a:xfrm>
        </p:spPr>
        <p:txBody>
          <a:bodyPr>
            <a:noAutofit/>
          </a:bodyPr>
          <a:lstStyle/>
          <a:p>
            <a:r>
              <a:rPr lang="en-GB" sz="2400" b="1" dirty="0"/>
              <a:t>Overview of the STEP update architecture for AP242 e2</a:t>
            </a:r>
          </a:p>
        </p:txBody>
      </p:sp>
      <p:sp>
        <p:nvSpPr>
          <p:cNvPr id="21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886366" y="6356366"/>
            <a:ext cx="2743200" cy="365125"/>
          </a:xfrm>
        </p:spPr>
        <p:txBody>
          <a:bodyPr/>
          <a:lstStyle/>
          <a:p>
            <a:fld id="{5B2B6CFE-E656-428F-A09E-EDBE6ED80CEA}" type="slidenum">
              <a:rPr lang="en-US" sz="1400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 sz="14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5" name="ZoneTexte 214"/>
          <p:cNvSpPr txBox="1"/>
          <p:nvPr/>
        </p:nvSpPr>
        <p:spPr>
          <a:xfrm>
            <a:off x="91578" y="1044489"/>
            <a:ext cx="1050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  <a:latin typeface="Calibri"/>
                <a:cs typeface="+mn-cs"/>
              </a:rPr>
              <a:t>Activity 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solidFill>
                  <a:prstClr val="black"/>
                </a:solidFill>
                <a:latin typeface="Calibri"/>
                <a:cs typeface="+mn-cs"/>
              </a:rPr>
              <a:t>Model</a:t>
            </a:r>
          </a:p>
        </p:txBody>
      </p:sp>
      <p:sp>
        <p:nvSpPr>
          <p:cNvPr id="216" name="ZoneTexte 215"/>
          <p:cNvSpPr txBox="1"/>
          <p:nvPr/>
        </p:nvSpPr>
        <p:spPr>
          <a:xfrm>
            <a:off x="-19577" y="2072552"/>
            <a:ext cx="1443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  <a:latin typeface="Calibri"/>
                <a:cs typeface="+mn-cs"/>
              </a:rPr>
              <a:t>Conceptual 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solidFill>
                  <a:prstClr val="black"/>
                </a:solidFill>
                <a:latin typeface="Calibri"/>
                <a:cs typeface="+mn-cs"/>
              </a:rPr>
              <a:t>model</a:t>
            </a:r>
          </a:p>
        </p:txBody>
      </p:sp>
      <p:sp>
        <p:nvSpPr>
          <p:cNvPr id="217" name="ZoneTexte 216"/>
          <p:cNvSpPr txBox="1"/>
          <p:nvPr/>
        </p:nvSpPr>
        <p:spPr>
          <a:xfrm>
            <a:off x="124807" y="2915980"/>
            <a:ext cx="10775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  <a:latin typeface="Calibri"/>
                <a:cs typeface="+mn-cs"/>
              </a:rPr>
              <a:t>Domain 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solidFill>
                  <a:prstClr val="black"/>
                </a:solidFill>
                <a:latin typeface="Calibri"/>
                <a:cs typeface="+mn-cs"/>
              </a:rPr>
              <a:t>model</a:t>
            </a:r>
          </a:p>
        </p:txBody>
      </p:sp>
      <p:sp>
        <p:nvSpPr>
          <p:cNvPr id="218" name="ZoneTexte 217"/>
          <p:cNvSpPr txBox="1"/>
          <p:nvPr/>
        </p:nvSpPr>
        <p:spPr>
          <a:xfrm>
            <a:off x="287065" y="4020776"/>
            <a:ext cx="8467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  <a:latin typeface="Calibri"/>
                <a:cs typeface="+mn-cs"/>
              </a:rPr>
              <a:t>Core 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solidFill>
                  <a:prstClr val="black"/>
                </a:solidFill>
                <a:latin typeface="Calibri"/>
                <a:cs typeface="+mn-cs"/>
              </a:rPr>
              <a:t>model</a:t>
            </a:r>
          </a:p>
        </p:txBody>
      </p:sp>
      <p:sp>
        <p:nvSpPr>
          <p:cNvPr id="219" name="ZoneTexte 218"/>
          <p:cNvSpPr txBox="1"/>
          <p:nvPr/>
        </p:nvSpPr>
        <p:spPr>
          <a:xfrm>
            <a:off x="3436820" y="4703827"/>
            <a:ext cx="15547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  <a:latin typeface="Calibri"/>
                <a:cs typeface="+mn-cs"/>
              </a:rPr>
              <a:t>Integration layer</a:t>
            </a:r>
          </a:p>
        </p:txBody>
      </p:sp>
      <p:sp>
        <p:nvSpPr>
          <p:cNvPr id="220" name="ZoneTexte 219"/>
          <p:cNvSpPr txBox="1"/>
          <p:nvPr/>
        </p:nvSpPr>
        <p:spPr>
          <a:xfrm>
            <a:off x="-51240" y="5228388"/>
            <a:ext cx="1397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  <a:latin typeface="Calibri"/>
                <a:cs typeface="+mn-cs"/>
              </a:rPr>
              <a:t>Application</a:t>
            </a:r>
            <a:br>
              <a:rPr lang="en-GB" sz="2000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en-GB" sz="2000" dirty="0">
                <a:solidFill>
                  <a:prstClr val="black"/>
                </a:solidFill>
                <a:latin typeface="Calibri"/>
                <a:cs typeface="+mn-cs"/>
              </a:rPr>
              <a:t>modules </a:t>
            </a:r>
          </a:p>
        </p:txBody>
      </p:sp>
      <p:cxnSp>
        <p:nvCxnSpPr>
          <p:cNvPr id="221" name="Connecteur droit 220"/>
          <p:cNvCxnSpPr/>
          <p:nvPr/>
        </p:nvCxnSpPr>
        <p:spPr>
          <a:xfrm>
            <a:off x="-17548" y="1043553"/>
            <a:ext cx="120498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Connecteur droit 221"/>
          <p:cNvCxnSpPr/>
          <p:nvPr/>
        </p:nvCxnSpPr>
        <p:spPr>
          <a:xfrm>
            <a:off x="1490287" y="587014"/>
            <a:ext cx="14909" cy="615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Connecteur droit 222"/>
          <p:cNvCxnSpPr/>
          <p:nvPr/>
        </p:nvCxnSpPr>
        <p:spPr>
          <a:xfrm>
            <a:off x="0" y="2029119"/>
            <a:ext cx="120498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Connecteur droit 223"/>
          <p:cNvCxnSpPr/>
          <p:nvPr/>
        </p:nvCxnSpPr>
        <p:spPr>
          <a:xfrm>
            <a:off x="6816" y="2980096"/>
            <a:ext cx="120498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Connecteur droit 224"/>
          <p:cNvCxnSpPr/>
          <p:nvPr/>
        </p:nvCxnSpPr>
        <p:spPr>
          <a:xfrm>
            <a:off x="-17549" y="3962681"/>
            <a:ext cx="120498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Connecteur droit 225"/>
          <p:cNvCxnSpPr/>
          <p:nvPr/>
        </p:nvCxnSpPr>
        <p:spPr>
          <a:xfrm>
            <a:off x="-17550" y="4966063"/>
            <a:ext cx="120498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ZoneTexte 226"/>
          <p:cNvSpPr txBox="1"/>
          <p:nvPr/>
        </p:nvSpPr>
        <p:spPr>
          <a:xfrm>
            <a:off x="1743250" y="546099"/>
            <a:ext cx="17588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800" dirty="0">
                <a:solidFill>
                  <a:prstClr val="black"/>
                </a:solidFill>
                <a:latin typeface="Calibri"/>
                <a:cs typeface="+mn-cs"/>
              </a:rPr>
              <a:t>AP242 ed2</a:t>
            </a:r>
          </a:p>
        </p:txBody>
      </p:sp>
      <p:sp>
        <p:nvSpPr>
          <p:cNvPr id="228" name="Rectangle à coins arrondis 227"/>
          <p:cNvSpPr/>
          <p:nvPr/>
        </p:nvSpPr>
        <p:spPr>
          <a:xfrm>
            <a:off x="6006476" y="3321577"/>
            <a:ext cx="1260000" cy="21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0800" rIns="0" bIns="10800"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</a:rPr>
              <a:t>Web services </a:t>
            </a:r>
          </a:p>
        </p:txBody>
      </p:sp>
      <p:cxnSp>
        <p:nvCxnSpPr>
          <p:cNvPr id="229" name="Connecteur droit 228"/>
          <p:cNvCxnSpPr/>
          <p:nvPr/>
        </p:nvCxnSpPr>
        <p:spPr>
          <a:xfrm>
            <a:off x="8716291" y="575707"/>
            <a:ext cx="14909" cy="615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Rectangle à coins arrondis 229"/>
          <p:cNvSpPr/>
          <p:nvPr/>
        </p:nvSpPr>
        <p:spPr>
          <a:xfrm>
            <a:off x="7434991" y="3626231"/>
            <a:ext cx="1157466" cy="21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</a:rPr>
              <a:t>XML data</a:t>
            </a:r>
          </a:p>
        </p:txBody>
      </p:sp>
      <p:cxnSp>
        <p:nvCxnSpPr>
          <p:cNvPr id="231" name="Connecteur droit avec flèche 230"/>
          <p:cNvCxnSpPr>
            <a:stCxn id="230" idx="2"/>
            <a:endCxn id="238" idx="0"/>
          </p:cNvCxnSpPr>
          <p:nvPr/>
        </p:nvCxnSpPr>
        <p:spPr>
          <a:xfrm>
            <a:off x="8013724" y="3842231"/>
            <a:ext cx="12700" cy="1891982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ZoneTexte 232"/>
          <p:cNvSpPr txBox="1"/>
          <p:nvPr/>
        </p:nvSpPr>
        <p:spPr>
          <a:xfrm>
            <a:off x="14608" y="6164695"/>
            <a:ext cx="13462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  <a:latin typeface="Calibri"/>
                <a:cs typeface="+mn-cs"/>
              </a:rPr>
              <a:t>Integrated</a:t>
            </a:r>
            <a:r>
              <a:rPr lang="en-GB" sz="2000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br>
              <a:rPr lang="en-GB" sz="2000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en-GB" sz="2000" dirty="0">
                <a:solidFill>
                  <a:prstClr val="black"/>
                </a:solidFill>
                <a:latin typeface="Calibri"/>
                <a:cs typeface="+mn-cs"/>
              </a:rPr>
              <a:t>resources </a:t>
            </a:r>
          </a:p>
        </p:txBody>
      </p:sp>
      <p:sp>
        <p:nvSpPr>
          <p:cNvPr id="234" name="ZoneTexte 233"/>
          <p:cNvSpPr txBox="1"/>
          <p:nvPr/>
        </p:nvSpPr>
        <p:spPr>
          <a:xfrm>
            <a:off x="8818284" y="1174439"/>
            <a:ext cx="3253966" cy="698919"/>
          </a:xfrm>
          <a:prstGeom prst="rect">
            <a:avLst/>
          </a:prstGeom>
          <a:noFill/>
        </p:spPr>
        <p:txBody>
          <a:bodyPr wrap="square" lIns="10800" tIns="10800" rIns="10800" bIns="10800" rtlCol="0">
            <a:spAutoFit/>
          </a:bodyPr>
          <a:lstStyle/>
          <a:p>
            <a:pPr marL="174625" indent="-174625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prstClr val="black"/>
                </a:solidFill>
                <a:latin typeface="Calibri"/>
                <a:cs typeface="+mn-cs"/>
              </a:rPr>
              <a:t>Business  process owners</a:t>
            </a:r>
          </a:p>
          <a:p>
            <a:pPr marL="174625" indent="-174625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b="1" dirty="0" err="1">
                <a:solidFill>
                  <a:prstClr val="black"/>
                </a:solidFill>
                <a:latin typeface="Calibri"/>
                <a:cs typeface="+mn-cs"/>
              </a:rPr>
              <a:t>Entreprise</a:t>
            </a:r>
            <a:r>
              <a:rPr lang="en-GB" sz="2200" b="1" dirty="0">
                <a:solidFill>
                  <a:prstClr val="black"/>
                </a:solidFill>
                <a:latin typeface="Calibri"/>
                <a:cs typeface="+mn-cs"/>
              </a:rPr>
              <a:t> architect</a:t>
            </a:r>
          </a:p>
        </p:txBody>
      </p:sp>
      <p:sp>
        <p:nvSpPr>
          <p:cNvPr id="235" name="Rectangle à coins arrondis 234"/>
          <p:cNvSpPr/>
          <p:nvPr/>
        </p:nvSpPr>
        <p:spPr>
          <a:xfrm>
            <a:off x="6552576" y="2998984"/>
            <a:ext cx="686045" cy="21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</a:rPr>
              <a:t>JSON</a:t>
            </a:r>
          </a:p>
        </p:txBody>
      </p:sp>
      <p:sp>
        <p:nvSpPr>
          <p:cNvPr id="236" name="Rectangle à coins arrondis 235"/>
          <p:cNvSpPr/>
          <p:nvPr/>
        </p:nvSpPr>
        <p:spPr>
          <a:xfrm>
            <a:off x="5612180" y="3626231"/>
            <a:ext cx="508000" cy="21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</a:rPr>
              <a:t>XSD</a:t>
            </a:r>
          </a:p>
        </p:txBody>
      </p:sp>
      <p:sp>
        <p:nvSpPr>
          <p:cNvPr id="237" name="Rectangle à coins arrondis 236"/>
          <p:cNvSpPr/>
          <p:nvPr/>
        </p:nvSpPr>
        <p:spPr>
          <a:xfrm>
            <a:off x="5573615" y="4635999"/>
            <a:ext cx="1692000" cy="1874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</a:rPr>
              <a:t>XSD</a:t>
            </a:r>
          </a:p>
        </p:txBody>
      </p:sp>
      <p:sp>
        <p:nvSpPr>
          <p:cNvPr id="238" name="Rectangle à coins arrondis 237"/>
          <p:cNvSpPr/>
          <p:nvPr/>
        </p:nvSpPr>
        <p:spPr>
          <a:xfrm>
            <a:off x="7447691" y="5734213"/>
            <a:ext cx="1157466" cy="21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</a:rPr>
              <a:t>P21 data</a:t>
            </a:r>
          </a:p>
        </p:txBody>
      </p:sp>
      <p:pic>
        <p:nvPicPr>
          <p:cNvPr id="23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4150" y="5499480"/>
            <a:ext cx="1567016" cy="685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0" name="ZoneTexte 239"/>
          <p:cNvSpPr txBox="1"/>
          <p:nvPr/>
        </p:nvSpPr>
        <p:spPr>
          <a:xfrm>
            <a:off x="3981361" y="5194842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prstClr val="black"/>
                </a:solidFill>
                <a:latin typeface="Calibri"/>
                <a:cs typeface="+mn-cs"/>
              </a:rPr>
              <a:t>AIM</a:t>
            </a:r>
          </a:p>
        </p:txBody>
      </p:sp>
      <p:cxnSp>
        <p:nvCxnSpPr>
          <p:cNvPr id="241" name="Connecteur droit avec flèche 240"/>
          <p:cNvCxnSpPr>
            <a:stCxn id="239" idx="3"/>
            <a:endCxn id="238" idx="1"/>
          </p:cNvCxnSpPr>
          <p:nvPr/>
        </p:nvCxnSpPr>
        <p:spPr>
          <a:xfrm flipV="1">
            <a:off x="5051166" y="5842213"/>
            <a:ext cx="2396525" cy="213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Connecteur droit 241"/>
          <p:cNvCxnSpPr/>
          <p:nvPr/>
        </p:nvCxnSpPr>
        <p:spPr>
          <a:xfrm>
            <a:off x="5507606" y="589566"/>
            <a:ext cx="14909" cy="615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Connecteur droit 242"/>
          <p:cNvCxnSpPr/>
          <p:nvPr/>
        </p:nvCxnSpPr>
        <p:spPr>
          <a:xfrm>
            <a:off x="7304656" y="583677"/>
            <a:ext cx="14909" cy="615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Connecteur en arc 243"/>
          <p:cNvCxnSpPr>
            <a:endCxn id="236" idx="2"/>
          </p:cNvCxnSpPr>
          <p:nvPr/>
        </p:nvCxnSpPr>
        <p:spPr>
          <a:xfrm rot="5400000" flipH="1" flipV="1">
            <a:off x="5362669" y="4092339"/>
            <a:ext cx="753619" cy="253404"/>
          </a:xfrm>
          <a:prstGeom prst="curvedConnector3">
            <a:avLst>
              <a:gd name="adj1" fmla="val 50000"/>
            </a:avLst>
          </a:prstGeom>
          <a:ln w="28575">
            <a:solidFill>
              <a:srgbClr val="00006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Connecteur en arc 244"/>
          <p:cNvCxnSpPr>
            <a:endCxn id="236" idx="1"/>
          </p:cNvCxnSpPr>
          <p:nvPr/>
        </p:nvCxnSpPr>
        <p:spPr>
          <a:xfrm>
            <a:off x="3409340" y="3468696"/>
            <a:ext cx="2202840" cy="265535"/>
          </a:xfrm>
          <a:prstGeom prst="curvedConnector3">
            <a:avLst>
              <a:gd name="adj1" fmla="val 50000"/>
            </a:avLst>
          </a:prstGeom>
          <a:ln w="28575">
            <a:solidFill>
              <a:srgbClr val="00006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Connecteur en arc 245"/>
          <p:cNvCxnSpPr>
            <a:endCxn id="228" idx="1"/>
          </p:cNvCxnSpPr>
          <p:nvPr/>
        </p:nvCxnSpPr>
        <p:spPr>
          <a:xfrm flipV="1">
            <a:off x="3803040" y="3429577"/>
            <a:ext cx="2203436" cy="39120"/>
          </a:xfrm>
          <a:prstGeom prst="curvedConnector3">
            <a:avLst>
              <a:gd name="adj1" fmla="val 50000"/>
            </a:avLst>
          </a:prstGeom>
          <a:ln w="28575">
            <a:solidFill>
              <a:srgbClr val="000066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7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5495" y="3081313"/>
            <a:ext cx="1800000" cy="78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8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0140" y="2101966"/>
            <a:ext cx="2016000" cy="822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9" name="Ellipse 248"/>
          <p:cNvSpPr/>
          <p:nvPr/>
        </p:nvSpPr>
        <p:spPr>
          <a:xfrm>
            <a:off x="3643313" y="2657279"/>
            <a:ext cx="222827" cy="18366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250" name="Ellipse 249"/>
          <p:cNvSpPr/>
          <p:nvPr/>
        </p:nvSpPr>
        <p:spPr>
          <a:xfrm>
            <a:off x="2254108" y="2657279"/>
            <a:ext cx="222827" cy="18366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cxnSp>
        <p:nvCxnSpPr>
          <p:cNvPr id="251" name="Connecteur en arc 250"/>
          <p:cNvCxnSpPr/>
          <p:nvPr/>
        </p:nvCxnSpPr>
        <p:spPr>
          <a:xfrm>
            <a:off x="2365522" y="2840948"/>
            <a:ext cx="309755" cy="266034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Connecteur en arc 251"/>
          <p:cNvCxnSpPr>
            <a:stCxn id="249" idx="4"/>
            <a:endCxn id="265" idx="0"/>
          </p:cNvCxnSpPr>
          <p:nvPr/>
        </p:nvCxnSpPr>
        <p:spPr>
          <a:xfrm rot="5400000">
            <a:off x="3401850" y="2803919"/>
            <a:ext cx="315849" cy="389907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Ellipse 252"/>
          <p:cNvSpPr/>
          <p:nvPr/>
        </p:nvSpPr>
        <p:spPr>
          <a:xfrm>
            <a:off x="2469610" y="1315924"/>
            <a:ext cx="180000" cy="136800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cxnSp>
        <p:nvCxnSpPr>
          <p:cNvPr id="254" name="Connecteur en arc 253"/>
          <p:cNvCxnSpPr/>
          <p:nvPr/>
        </p:nvCxnSpPr>
        <p:spPr>
          <a:xfrm rot="5400000">
            <a:off x="1880499" y="1695862"/>
            <a:ext cx="883676" cy="339374"/>
          </a:xfrm>
          <a:prstGeom prst="curvedConnector3">
            <a:avLst>
              <a:gd name="adj1" fmla="val 16586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ZoneTexte 254"/>
          <p:cNvSpPr txBox="1"/>
          <p:nvPr/>
        </p:nvSpPr>
        <p:spPr>
          <a:xfrm>
            <a:off x="5591769" y="476251"/>
            <a:ext cx="17250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solidFill>
                  <a:prstClr val="black"/>
                </a:solidFill>
                <a:latin typeface="Calibri"/>
                <a:cs typeface="+mn-cs"/>
              </a:rPr>
              <a:t>Implementation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solidFill>
                  <a:prstClr val="black"/>
                </a:solidFill>
                <a:latin typeface="Calibri"/>
                <a:cs typeface="+mn-cs"/>
              </a:rPr>
              <a:t> form</a:t>
            </a:r>
          </a:p>
        </p:txBody>
      </p:sp>
      <p:sp>
        <p:nvSpPr>
          <p:cNvPr id="256" name="ZoneTexte 255"/>
          <p:cNvSpPr txBox="1"/>
          <p:nvPr/>
        </p:nvSpPr>
        <p:spPr>
          <a:xfrm>
            <a:off x="3908636" y="2101966"/>
            <a:ext cx="1052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prstClr val="black"/>
                </a:solidFill>
                <a:latin typeface="Calibri"/>
                <a:cs typeface="+mn-cs"/>
              </a:rPr>
              <a:t>Concepts</a:t>
            </a:r>
          </a:p>
        </p:txBody>
      </p:sp>
      <p:sp>
        <p:nvSpPr>
          <p:cNvPr id="257" name="ZoneTexte 256"/>
          <p:cNvSpPr txBox="1"/>
          <p:nvPr/>
        </p:nvSpPr>
        <p:spPr>
          <a:xfrm>
            <a:off x="60512" y="1687939"/>
            <a:ext cx="1371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prstClr val="black"/>
                </a:solidFill>
                <a:latin typeface="Calibri"/>
                <a:cs typeface="+mn-cs"/>
              </a:rPr>
              <a:t>(informative)</a:t>
            </a:r>
          </a:p>
        </p:txBody>
      </p:sp>
      <p:sp>
        <p:nvSpPr>
          <p:cNvPr id="258" name="ZoneTexte 257"/>
          <p:cNvSpPr txBox="1"/>
          <p:nvPr/>
        </p:nvSpPr>
        <p:spPr>
          <a:xfrm>
            <a:off x="90517" y="3592314"/>
            <a:ext cx="1371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prstClr val="black"/>
                </a:solidFill>
                <a:latin typeface="Calibri"/>
                <a:cs typeface="+mn-cs"/>
              </a:rPr>
              <a:t>(Normative)</a:t>
            </a:r>
          </a:p>
        </p:txBody>
      </p:sp>
      <p:sp>
        <p:nvSpPr>
          <p:cNvPr id="259" name="ZoneTexte 258"/>
          <p:cNvSpPr txBox="1"/>
          <p:nvPr/>
        </p:nvSpPr>
        <p:spPr>
          <a:xfrm>
            <a:off x="45998" y="2705101"/>
            <a:ext cx="1371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prstClr val="black"/>
                </a:solidFill>
                <a:latin typeface="Calibri"/>
                <a:cs typeface="+mn-cs"/>
              </a:rPr>
              <a:t>(informative)</a:t>
            </a:r>
          </a:p>
        </p:txBody>
      </p:sp>
      <p:sp>
        <p:nvSpPr>
          <p:cNvPr id="260" name="ZoneTexte 259"/>
          <p:cNvSpPr txBox="1"/>
          <p:nvPr/>
        </p:nvSpPr>
        <p:spPr>
          <a:xfrm>
            <a:off x="118568" y="4570573"/>
            <a:ext cx="1371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prstClr val="black"/>
                </a:solidFill>
                <a:latin typeface="Calibri"/>
                <a:cs typeface="+mn-cs"/>
              </a:rPr>
              <a:t>(Normative)</a:t>
            </a:r>
          </a:p>
        </p:txBody>
      </p:sp>
      <p:sp>
        <p:nvSpPr>
          <p:cNvPr id="261" name="ZoneTexte 260"/>
          <p:cNvSpPr txBox="1"/>
          <p:nvPr/>
        </p:nvSpPr>
        <p:spPr>
          <a:xfrm>
            <a:off x="3814800" y="457770"/>
            <a:ext cx="13256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solidFill>
                  <a:prstClr val="black"/>
                </a:solidFill>
                <a:latin typeface="Calibri"/>
                <a:cs typeface="+mn-cs"/>
              </a:rPr>
              <a:t>Information</a:t>
            </a:r>
            <a:br>
              <a:rPr lang="en-GB" sz="1800" b="1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en-GB" sz="1800" b="1" dirty="0">
                <a:solidFill>
                  <a:prstClr val="black"/>
                </a:solidFill>
                <a:latin typeface="Calibri"/>
                <a:cs typeface="+mn-cs"/>
              </a:rPr>
              <a:t>model</a:t>
            </a:r>
          </a:p>
        </p:txBody>
      </p:sp>
      <p:sp>
        <p:nvSpPr>
          <p:cNvPr id="262" name="Rectangle à coins arrondis 261"/>
          <p:cNvSpPr/>
          <p:nvPr/>
        </p:nvSpPr>
        <p:spPr>
          <a:xfrm>
            <a:off x="6550756" y="4028936"/>
            <a:ext cx="686045" cy="21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</a:rPr>
              <a:t>JSON</a:t>
            </a:r>
          </a:p>
        </p:txBody>
      </p:sp>
      <p:sp>
        <p:nvSpPr>
          <p:cNvPr id="263" name="Ellipse 262"/>
          <p:cNvSpPr/>
          <p:nvPr/>
        </p:nvSpPr>
        <p:spPr>
          <a:xfrm>
            <a:off x="2603277" y="3115276"/>
            <a:ext cx="144000" cy="1343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264" name="Ellipse 263"/>
          <p:cNvSpPr/>
          <p:nvPr/>
        </p:nvSpPr>
        <p:spPr>
          <a:xfrm>
            <a:off x="2080650" y="3707228"/>
            <a:ext cx="144000" cy="1343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265" name="Ellipse 264"/>
          <p:cNvSpPr/>
          <p:nvPr/>
        </p:nvSpPr>
        <p:spPr>
          <a:xfrm>
            <a:off x="3292820" y="3156797"/>
            <a:ext cx="144000" cy="1343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cxnSp>
        <p:nvCxnSpPr>
          <p:cNvPr id="266" name="Connecteur en arc 265"/>
          <p:cNvCxnSpPr>
            <a:endCxn id="269" idx="0"/>
          </p:cNvCxnSpPr>
          <p:nvPr/>
        </p:nvCxnSpPr>
        <p:spPr>
          <a:xfrm rot="5400000">
            <a:off x="1962877" y="3979455"/>
            <a:ext cx="327651" cy="51896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7" name="Ellipse 266"/>
          <p:cNvSpPr/>
          <p:nvPr/>
        </p:nvSpPr>
        <p:spPr>
          <a:xfrm>
            <a:off x="3249958" y="3681122"/>
            <a:ext cx="144000" cy="1343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cxnSp>
        <p:nvCxnSpPr>
          <p:cNvPr id="268" name="Connecteur en arc 267"/>
          <p:cNvCxnSpPr>
            <a:stCxn id="267" idx="4"/>
            <a:endCxn id="272" idx="0"/>
          </p:cNvCxnSpPr>
          <p:nvPr/>
        </p:nvCxnSpPr>
        <p:spPr>
          <a:xfrm rot="5400000">
            <a:off x="3081098" y="3910314"/>
            <a:ext cx="335704" cy="146016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Ellipse 268"/>
          <p:cNvSpPr/>
          <p:nvPr/>
        </p:nvSpPr>
        <p:spPr>
          <a:xfrm>
            <a:off x="2010754" y="4169229"/>
            <a:ext cx="180000" cy="144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270" name="ZoneTexte 269"/>
          <p:cNvSpPr txBox="1"/>
          <p:nvPr/>
        </p:nvSpPr>
        <p:spPr>
          <a:xfrm>
            <a:off x="7358087" y="472779"/>
            <a:ext cx="13256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solidFill>
                  <a:prstClr val="black"/>
                </a:solidFill>
                <a:latin typeface="Calibri"/>
                <a:cs typeface="+mn-cs"/>
              </a:rPr>
              <a:t>Information</a:t>
            </a:r>
            <a:br>
              <a:rPr lang="en-GB" sz="1800" b="1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en-GB" sz="1800" b="1" dirty="0">
                <a:solidFill>
                  <a:prstClr val="black"/>
                </a:solidFill>
                <a:latin typeface="Calibri"/>
                <a:cs typeface="+mn-cs"/>
              </a:rPr>
              <a:t>(instances)</a:t>
            </a:r>
          </a:p>
        </p:txBody>
      </p:sp>
      <p:cxnSp>
        <p:nvCxnSpPr>
          <p:cNvPr id="271" name="Connecteur en arc 270"/>
          <p:cNvCxnSpPr>
            <a:endCxn id="237" idx="1"/>
          </p:cNvCxnSpPr>
          <p:nvPr/>
        </p:nvCxnSpPr>
        <p:spPr>
          <a:xfrm>
            <a:off x="5092700" y="4657039"/>
            <a:ext cx="480915" cy="72663"/>
          </a:xfrm>
          <a:prstGeom prst="curvedConnector3">
            <a:avLst>
              <a:gd name="adj1" fmla="val 50000"/>
            </a:avLst>
          </a:prstGeom>
          <a:ln w="28575">
            <a:solidFill>
              <a:srgbClr val="00006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2" name="Ellipse 271"/>
          <p:cNvSpPr/>
          <p:nvPr/>
        </p:nvSpPr>
        <p:spPr>
          <a:xfrm>
            <a:off x="3085942" y="4151174"/>
            <a:ext cx="180000" cy="144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273" name="Rectangle à coins arrondis 272"/>
          <p:cNvSpPr/>
          <p:nvPr/>
        </p:nvSpPr>
        <p:spPr>
          <a:xfrm>
            <a:off x="6007395" y="4333143"/>
            <a:ext cx="1260000" cy="21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0800" rIns="0" bIns="10800"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</a:rPr>
              <a:t>Web services </a:t>
            </a:r>
          </a:p>
        </p:txBody>
      </p:sp>
      <p:pic>
        <p:nvPicPr>
          <p:cNvPr id="274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1388" y="5014926"/>
            <a:ext cx="1444554" cy="643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5" name="Ellipse 274"/>
          <p:cNvSpPr/>
          <p:nvPr/>
        </p:nvSpPr>
        <p:spPr>
          <a:xfrm>
            <a:off x="2133056" y="4595850"/>
            <a:ext cx="180000" cy="144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276" name="Ellipse 275"/>
          <p:cNvSpPr/>
          <p:nvPr/>
        </p:nvSpPr>
        <p:spPr>
          <a:xfrm>
            <a:off x="2124395" y="5038736"/>
            <a:ext cx="115200" cy="108000"/>
          </a:xfrm>
          <a:prstGeom prst="ellipse">
            <a:avLst/>
          </a:prstGeom>
          <a:noFill/>
          <a:ln w="31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277" name="Ellipse 276"/>
          <p:cNvSpPr/>
          <p:nvPr/>
        </p:nvSpPr>
        <p:spPr>
          <a:xfrm>
            <a:off x="3002257" y="5510174"/>
            <a:ext cx="115200" cy="108000"/>
          </a:xfrm>
          <a:prstGeom prst="ellipse">
            <a:avLst/>
          </a:prstGeom>
          <a:noFill/>
          <a:ln w="31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white"/>
              </a:solidFill>
            </a:endParaRPr>
          </a:p>
        </p:txBody>
      </p:sp>
      <p:cxnSp>
        <p:nvCxnSpPr>
          <p:cNvPr id="278" name="Connecteur en arc 277"/>
          <p:cNvCxnSpPr>
            <a:stCxn id="275" idx="4"/>
            <a:endCxn id="276" idx="0"/>
          </p:cNvCxnSpPr>
          <p:nvPr/>
        </p:nvCxnSpPr>
        <p:spPr>
          <a:xfrm rot="5400000">
            <a:off x="2053083" y="4868763"/>
            <a:ext cx="298886" cy="41061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Connecteur en arc 278"/>
          <p:cNvCxnSpPr>
            <a:stCxn id="277" idx="6"/>
          </p:cNvCxnSpPr>
          <p:nvPr/>
        </p:nvCxnSpPr>
        <p:spPr>
          <a:xfrm>
            <a:off x="3117457" y="5564174"/>
            <a:ext cx="525856" cy="18157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ZoneTexte 279"/>
          <p:cNvSpPr txBox="1"/>
          <p:nvPr/>
        </p:nvSpPr>
        <p:spPr>
          <a:xfrm>
            <a:off x="2112161" y="5619873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prstClr val="black"/>
                </a:solidFill>
                <a:latin typeface="Calibri"/>
                <a:cs typeface="+mn-cs"/>
              </a:rPr>
              <a:t>ARM</a:t>
            </a:r>
          </a:p>
        </p:txBody>
      </p:sp>
      <p:sp>
        <p:nvSpPr>
          <p:cNvPr id="281" name="ZoneTexte 280"/>
          <p:cNvSpPr txBox="1"/>
          <p:nvPr/>
        </p:nvSpPr>
        <p:spPr>
          <a:xfrm>
            <a:off x="7442369" y="3314709"/>
            <a:ext cx="10823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  <a:latin typeface="Calibri"/>
                <a:cs typeface="+mn-cs"/>
              </a:rPr>
              <a:t>AP242 ed2</a:t>
            </a:r>
          </a:p>
        </p:txBody>
      </p:sp>
      <p:sp>
        <p:nvSpPr>
          <p:cNvPr id="282" name="ZoneTexte 281"/>
          <p:cNvSpPr txBox="1"/>
          <p:nvPr/>
        </p:nvSpPr>
        <p:spPr>
          <a:xfrm>
            <a:off x="7525826" y="5928988"/>
            <a:ext cx="10823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  <a:latin typeface="Calibri"/>
                <a:cs typeface="+mn-cs"/>
              </a:rPr>
              <a:t>AP242 ed2</a:t>
            </a:r>
          </a:p>
        </p:txBody>
      </p:sp>
      <p:sp>
        <p:nvSpPr>
          <p:cNvPr id="283" name="ZoneTexte 282"/>
          <p:cNvSpPr txBox="1"/>
          <p:nvPr/>
        </p:nvSpPr>
        <p:spPr>
          <a:xfrm>
            <a:off x="3885134" y="3661786"/>
            <a:ext cx="15833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400" dirty="0">
                <a:solidFill>
                  <a:prstClr val="black"/>
                </a:solidFill>
                <a:latin typeface="Calibri"/>
                <a:cs typeface="+mn-cs"/>
              </a:rPr>
              <a:t>Specific constraints</a:t>
            </a:r>
          </a:p>
        </p:txBody>
      </p:sp>
      <p:sp>
        <p:nvSpPr>
          <p:cNvPr id="284" name="ZoneTexte 283"/>
          <p:cNvSpPr txBox="1"/>
          <p:nvPr/>
        </p:nvSpPr>
        <p:spPr>
          <a:xfrm>
            <a:off x="8821485" y="328389"/>
            <a:ext cx="3253966" cy="760475"/>
          </a:xfrm>
          <a:prstGeom prst="rect">
            <a:avLst/>
          </a:prstGeom>
          <a:noFill/>
        </p:spPr>
        <p:txBody>
          <a:bodyPr wrap="square" lIns="10800" tIns="10800" rIns="10800" bIns="10800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400" dirty="0">
                <a:solidFill>
                  <a:prstClr val="black"/>
                </a:solidFill>
                <a:latin typeface="Calibri"/>
                <a:cs typeface="+mn-cs"/>
              </a:rPr>
              <a:t>Involved functions</a:t>
            </a:r>
            <a:br>
              <a:rPr lang="en-GB" sz="2400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en-GB" sz="2400" dirty="0">
                <a:solidFill>
                  <a:prstClr val="black"/>
                </a:solidFill>
                <a:latin typeface="Calibri"/>
                <a:cs typeface="+mn-cs"/>
              </a:rPr>
              <a:t>for use in a company</a:t>
            </a:r>
          </a:p>
        </p:txBody>
      </p:sp>
      <p:sp>
        <p:nvSpPr>
          <p:cNvPr id="285" name="ZoneTexte 284"/>
          <p:cNvSpPr txBox="1"/>
          <p:nvPr/>
        </p:nvSpPr>
        <p:spPr>
          <a:xfrm>
            <a:off x="8818284" y="2008309"/>
            <a:ext cx="3253966" cy="1037474"/>
          </a:xfrm>
          <a:prstGeom prst="rect">
            <a:avLst/>
          </a:prstGeom>
          <a:noFill/>
        </p:spPr>
        <p:txBody>
          <a:bodyPr wrap="square" lIns="10800" tIns="10800" rIns="10800" bIns="10800" rtlCol="0">
            <a:spAutoFit/>
          </a:bodyPr>
          <a:lstStyle/>
          <a:p>
            <a:pPr marL="174625" indent="-174625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prstClr val="black"/>
                </a:solidFill>
                <a:latin typeface="Calibri"/>
                <a:cs typeface="+mn-cs"/>
              </a:rPr>
              <a:t>Business  process owners</a:t>
            </a:r>
          </a:p>
          <a:p>
            <a:pPr marL="174625" indent="-174625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b="1" dirty="0" err="1">
                <a:solidFill>
                  <a:prstClr val="black"/>
                </a:solidFill>
                <a:latin typeface="Calibri"/>
                <a:cs typeface="+mn-cs"/>
              </a:rPr>
              <a:t>Entreprise</a:t>
            </a:r>
            <a:r>
              <a:rPr lang="en-GB" sz="2200" b="1" dirty="0">
                <a:solidFill>
                  <a:prstClr val="black"/>
                </a:solidFill>
                <a:latin typeface="Calibri"/>
                <a:cs typeface="+mn-cs"/>
              </a:rPr>
              <a:t> architect</a:t>
            </a:r>
          </a:p>
          <a:p>
            <a:pPr marL="174625" indent="-174625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prstClr val="black"/>
                </a:solidFill>
                <a:latin typeface="Calibri"/>
                <a:cs typeface="+mn-cs"/>
              </a:rPr>
              <a:t>Business M&amp;T specialists</a:t>
            </a:r>
          </a:p>
        </p:txBody>
      </p:sp>
      <p:sp>
        <p:nvSpPr>
          <p:cNvPr id="286" name="ZoneTexte 285"/>
          <p:cNvSpPr txBox="1"/>
          <p:nvPr/>
        </p:nvSpPr>
        <p:spPr>
          <a:xfrm>
            <a:off x="8818284" y="3156797"/>
            <a:ext cx="3253966" cy="698919"/>
          </a:xfrm>
          <a:prstGeom prst="rect">
            <a:avLst/>
          </a:prstGeom>
          <a:noFill/>
        </p:spPr>
        <p:txBody>
          <a:bodyPr wrap="square" lIns="10800" tIns="10800" rIns="10800" bIns="10800" rtlCol="0">
            <a:spAutoFit/>
          </a:bodyPr>
          <a:lstStyle/>
          <a:p>
            <a:pPr marL="174625" indent="-174625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prstClr val="black"/>
                </a:solidFill>
                <a:latin typeface="Calibri"/>
                <a:cs typeface="+mn-cs"/>
              </a:rPr>
              <a:t>Business M&amp;T specialists</a:t>
            </a:r>
          </a:p>
          <a:p>
            <a:pPr marL="174625" indent="-174625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prstClr val="black"/>
                </a:solidFill>
                <a:latin typeface="Calibri"/>
                <a:cs typeface="+mn-cs"/>
              </a:rPr>
              <a:t>IS software developers</a:t>
            </a:r>
          </a:p>
        </p:txBody>
      </p:sp>
      <p:sp>
        <p:nvSpPr>
          <p:cNvPr id="287" name="ZoneTexte 286"/>
          <p:cNvSpPr txBox="1"/>
          <p:nvPr/>
        </p:nvSpPr>
        <p:spPr>
          <a:xfrm>
            <a:off x="8839192" y="4117307"/>
            <a:ext cx="3253966" cy="360365"/>
          </a:xfrm>
          <a:prstGeom prst="rect">
            <a:avLst/>
          </a:prstGeom>
          <a:noFill/>
        </p:spPr>
        <p:txBody>
          <a:bodyPr wrap="square" lIns="10800" tIns="10800" rIns="10800" bIns="10800" rtlCol="0">
            <a:spAutoFit/>
          </a:bodyPr>
          <a:lstStyle/>
          <a:p>
            <a:pPr marL="174625" indent="-174625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prstClr val="black"/>
                </a:solidFill>
                <a:latin typeface="Calibri"/>
                <a:cs typeface="+mn-cs"/>
              </a:rPr>
              <a:t>IS software developers</a:t>
            </a:r>
          </a:p>
        </p:txBody>
      </p:sp>
      <p:sp>
        <p:nvSpPr>
          <p:cNvPr id="288" name="ZoneTexte 287"/>
          <p:cNvSpPr txBox="1"/>
          <p:nvPr/>
        </p:nvSpPr>
        <p:spPr>
          <a:xfrm>
            <a:off x="8821485" y="5393069"/>
            <a:ext cx="3253966" cy="360365"/>
          </a:xfrm>
          <a:prstGeom prst="rect">
            <a:avLst/>
          </a:prstGeom>
          <a:noFill/>
        </p:spPr>
        <p:txBody>
          <a:bodyPr wrap="square" lIns="10800" tIns="10800" rIns="10800" bIns="10800" rtlCol="0">
            <a:spAutoFit/>
          </a:bodyPr>
          <a:lstStyle/>
          <a:p>
            <a:pPr marL="174625" indent="-174625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prstClr val="black"/>
                </a:solidFill>
                <a:latin typeface="Calibri"/>
                <a:cs typeface="+mn-cs"/>
              </a:rPr>
              <a:t>IS software developers</a:t>
            </a:r>
          </a:p>
        </p:txBody>
      </p:sp>
      <p:sp>
        <p:nvSpPr>
          <p:cNvPr id="289" name="ZoneTexte 288"/>
          <p:cNvSpPr txBox="1"/>
          <p:nvPr/>
        </p:nvSpPr>
        <p:spPr>
          <a:xfrm>
            <a:off x="8911762" y="6192569"/>
            <a:ext cx="3253966" cy="698919"/>
          </a:xfrm>
          <a:prstGeom prst="rect">
            <a:avLst/>
          </a:prstGeom>
          <a:solidFill>
            <a:schemeClr val="bg1"/>
          </a:solidFill>
        </p:spPr>
        <p:txBody>
          <a:bodyPr wrap="square" lIns="10800" tIns="10800" rIns="10800" bIns="10800" rtlCol="0">
            <a:spAutoFit/>
          </a:bodyPr>
          <a:lstStyle/>
          <a:p>
            <a:pPr marL="174625" indent="-174625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prstClr val="black"/>
                </a:solidFill>
                <a:latin typeface="Calibri"/>
                <a:cs typeface="+mn-cs"/>
              </a:rPr>
              <a:t>Business M&amp;T specialists</a:t>
            </a:r>
          </a:p>
          <a:p>
            <a:pPr marL="174625" indent="-174625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prstClr val="black"/>
                </a:solidFill>
                <a:latin typeface="Calibri"/>
                <a:cs typeface="+mn-cs"/>
              </a:rPr>
              <a:t>IS software developers</a:t>
            </a:r>
          </a:p>
        </p:txBody>
      </p:sp>
      <p:cxnSp>
        <p:nvCxnSpPr>
          <p:cNvPr id="290" name="Connecteur droit avec flèche 289"/>
          <p:cNvCxnSpPr>
            <a:stCxn id="236" idx="3"/>
            <a:endCxn id="230" idx="1"/>
          </p:cNvCxnSpPr>
          <p:nvPr/>
        </p:nvCxnSpPr>
        <p:spPr>
          <a:xfrm>
            <a:off x="6120180" y="3734231"/>
            <a:ext cx="1314811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1" name="Rectangle à coins arrondis 290"/>
          <p:cNvSpPr/>
          <p:nvPr/>
        </p:nvSpPr>
        <p:spPr>
          <a:xfrm>
            <a:off x="5697321" y="5753647"/>
            <a:ext cx="1249076" cy="1874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</a:rPr>
              <a:t>EXP</a:t>
            </a:r>
          </a:p>
        </p:txBody>
      </p:sp>
      <p:sp>
        <p:nvSpPr>
          <p:cNvPr id="292" name="ZoneTexte 291"/>
          <p:cNvSpPr txBox="1"/>
          <p:nvPr/>
        </p:nvSpPr>
        <p:spPr>
          <a:xfrm>
            <a:off x="4262620" y="3204141"/>
            <a:ext cx="1420261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i="1" dirty="0">
                <a:solidFill>
                  <a:prstClr val="black"/>
                </a:solidFill>
                <a:latin typeface="Calibri"/>
                <a:cs typeface="+mn-cs"/>
              </a:rPr>
              <a:t>In the future, if needed</a:t>
            </a:r>
          </a:p>
        </p:txBody>
      </p:sp>
      <p:cxnSp>
        <p:nvCxnSpPr>
          <p:cNvPr id="293" name="Connecteur en arc 292"/>
          <p:cNvCxnSpPr>
            <a:stCxn id="247" idx="3"/>
            <a:endCxn id="235" idx="1"/>
          </p:cNvCxnSpPr>
          <p:nvPr/>
        </p:nvCxnSpPr>
        <p:spPr>
          <a:xfrm flipV="1">
            <a:off x="3695495" y="3106984"/>
            <a:ext cx="2857081" cy="368266"/>
          </a:xfrm>
          <a:prstGeom prst="curvedConnector3">
            <a:avLst>
              <a:gd name="adj1" fmla="val 11861"/>
            </a:avLst>
          </a:prstGeom>
          <a:ln w="28575">
            <a:solidFill>
              <a:srgbClr val="000066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4" name="ZoneTexte 293"/>
          <p:cNvSpPr txBox="1"/>
          <p:nvPr/>
        </p:nvSpPr>
        <p:spPr>
          <a:xfrm>
            <a:off x="7521540" y="4632836"/>
            <a:ext cx="1160254" cy="5539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prstClr val="black"/>
                </a:solidFill>
                <a:latin typeface="Calibri"/>
                <a:cs typeface="+mn-cs"/>
              </a:rPr>
              <a:t>Equivalent</a:t>
            </a:r>
            <a:br>
              <a:rPr lang="en-GB" sz="1800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en-GB" sz="1800" dirty="0">
                <a:solidFill>
                  <a:prstClr val="black"/>
                </a:solidFill>
                <a:latin typeface="Calibri"/>
                <a:cs typeface="+mn-cs"/>
              </a:rPr>
              <a:t> information</a:t>
            </a:r>
          </a:p>
        </p:txBody>
      </p:sp>
      <p:cxnSp>
        <p:nvCxnSpPr>
          <p:cNvPr id="232" name="Connecteur droit 231"/>
          <p:cNvCxnSpPr/>
          <p:nvPr/>
        </p:nvCxnSpPr>
        <p:spPr>
          <a:xfrm>
            <a:off x="6816" y="6222005"/>
            <a:ext cx="120498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23/01/2018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ASD-SSG Bruxelles 2018</a:t>
            </a:r>
          </a:p>
        </p:txBody>
      </p:sp>
    </p:spTree>
    <p:extLst>
      <p:ext uri="{BB962C8B-B14F-4D97-AF65-F5344CB8AC3E}">
        <p14:creationId xmlns:p14="http://schemas.microsoft.com/office/powerpoint/2010/main" val="450652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25 Apr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STEP Extended Architecture @ AIA-ASD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6E1E6-7656-4718-9157-6E4D4ADA759B}" type="slidenum">
              <a:rPr lang="en-US" altLang="en-US" smtClean="0"/>
              <a:pPr/>
              <a:t>7</a:t>
            </a:fld>
            <a:endParaRPr lang="en-US" altLang="en-US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458045"/>
              </p:ext>
            </p:extLst>
          </p:nvPr>
        </p:nvGraphicFramePr>
        <p:xfrm>
          <a:off x="482623" y="683657"/>
          <a:ext cx="10574260" cy="554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87130">
                  <a:extLst>
                    <a:ext uri="{9D8B030D-6E8A-4147-A177-3AD203B41FA5}">
                      <a16:colId xmlns:a16="http://schemas.microsoft.com/office/drawing/2014/main" val="4012145522"/>
                    </a:ext>
                  </a:extLst>
                </a:gridCol>
                <a:gridCol w="5287130">
                  <a:extLst>
                    <a:ext uri="{9D8B030D-6E8A-4147-A177-3AD203B41FA5}">
                      <a16:colId xmlns:a16="http://schemas.microsoft.com/office/drawing/2014/main" val="8301436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Scope: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STEP Extended Architecture E1 – E5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Sustain and upgrade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dirty="0"/>
                        <a:t>the </a:t>
                      </a:r>
                      <a:r>
                        <a:rPr lang="en-US" sz="1600" dirty="0" err="1"/>
                        <a:t>STEPMod</a:t>
                      </a:r>
                      <a:r>
                        <a:rPr lang="en-US" sz="1600" dirty="0"/>
                        <a:t> capabilities to support the</a:t>
                      </a:r>
                      <a:r>
                        <a:rPr lang="en-US" sz="1600" baseline="0" dirty="0"/>
                        <a:t> new architecture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Prepare to transitioning to STEPLib</a:t>
                      </a:r>
                      <a:r>
                        <a:rPr lang="en-US" sz="1600" baseline="0" dirty="0"/>
                        <a:t> </a:t>
                      </a:r>
                      <a:endParaRPr lang="en-US" sz="16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Maintenance of existing STEPMod (required)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Objectives: </a:t>
                      </a:r>
                    </a:p>
                    <a:p>
                      <a:r>
                        <a:rPr lang="en-US" sz="1600" dirty="0"/>
                        <a:t>Ensure long term sustainability of the STEP architecture</a:t>
                      </a:r>
                      <a:r>
                        <a:rPr lang="en-US" sz="1600" baseline="0" dirty="0"/>
                        <a:t> over multiple implementation technologies </a:t>
                      </a:r>
                      <a:br>
                        <a:rPr lang="en-US" sz="1600" dirty="0"/>
                      </a:br>
                      <a:r>
                        <a:rPr lang="en-US" sz="1600" dirty="0"/>
                        <a:t>Enable</a:t>
                      </a:r>
                      <a:r>
                        <a:rPr lang="en-US" sz="1600" baseline="0" dirty="0"/>
                        <a:t> easier integration of new domains into the STEP framework</a:t>
                      </a:r>
                    </a:p>
                    <a:p>
                      <a:r>
                        <a:rPr lang="en-US" sz="1600" baseline="0" dirty="0"/>
                        <a:t>Contribute to a better disemination of the STEP knowledge</a:t>
                      </a:r>
                    </a:p>
                    <a:p>
                      <a:r>
                        <a:rPr lang="en-US" sz="1600" baseline="0" dirty="0"/>
                        <a:t>Symplify testing and implementation</a:t>
                      </a:r>
                    </a:p>
                    <a:p>
                      <a:r>
                        <a:rPr lang="en-US" sz="1600" baseline="0" dirty="0"/>
                        <a:t>Support MOSSEC and ILS </a:t>
                      </a:r>
                      <a:endParaRPr lang="en-US" sz="1600" dirty="0"/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776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Participants:</a:t>
                      </a:r>
                    </a:p>
                    <a:p>
                      <a:r>
                        <a:rPr lang="en-US" sz="1600" dirty="0"/>
                        <a:t>Boeing, Airbus, </a:t>
                      </a:r>
                      <a:r>
                        <a:rPr lang="en-US" sz="1600" b="1" dirty="0">
                          <a:solidFill>
                            <a:srgbClr val="00B0F0"/>
                          </a:solidFill>
                        </a:rPr>
                        <a:t>Lockheed ?</a:t>
                      </a:r>
                      <a:r>
                        <a:rPr lang="en-US" sz="1600" dirty="0">
                          <a:solidFill>
                            <a:srgbClr val="00B0F0"/>
                          </a:solidFill>
                        </a:rPr>
                        <a:t>, </a:t>
                      </a:r>
                      <a:r>
                        <a:rPr lang="en-US" sz="1600" dirty="0"/>
                        <a:t>Boost,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NIST , BAE, Eurostep </a:t>
                      </a:r>
                    </a:p>
                    <a:p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Team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: Nicolas Figay, Frederic Darré, Judith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</a:rPr>
                        <a:t> Crockford,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Kevin Le tutour, Nigle Shaw, Phil Spiby, Sylvere Krima, Keith  Hunten,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</a:rPr>
                        <a:t> Allison Barnard Feeney, Tom Bluhm, Jay Ganguly</a:t>
                      </a:r>
                      <a:br>
                        <a:rPr lang="en-US" sz="1600" dirty="0"/>
                      </a:br>
                      <a:endParaRPr lang="en-US" sz="1600" dirty="0"/>
                    </a:p>
                    <a:p>
                      <a:r>
                        <a:rPr lang="en-US" sz="1600" b="1" dirty="0"/>
                        <a:t>Strategic Alignment:</a:t>
                      </a:r>
                    </a:p>
                    <a:p>
                      <a:r>
                        <a:rPr lang="en-US" sz="1600" dirty="0"/>
                        <a:t>2. Develop and/or endorse standards that support the Digital Enterprise (DE)</a:t>
                      </a:r>
                    </a:p>
                    <a:p>
                      <a:pPr lvl="1"/>
                      <a:r>
                        <a:rPr lang="en-US" dirty="0"/>
                        <a:t>2.4 Maintain an efficient standards development environment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Major Deliverables by Quarter:</a:t>
                      </a:r>
                    </a:p>
                    <a:p>
                      <a:r>
                        <a:rPr lang="en-US" sz="1600" b="0" baseline="0" dirty="0"/>
                        <a:t>2017 Q1 Git environment for STEP Extended Architecture (AP242ed2, AP239 ed3, MOSSEC developments) </a:t>
                      </a:r>
                    </a:p>
                    <a:p>
                      <a:r>
                        <a:rPr lang="en-US" sz="1600" b="0" baseline="0" dirty="0"/>
                        <a:t>2017 Q4 Publishing process for STEPlib</a:t>
                      </a:r>
                    </a:p>
                    <a:p>
                      <a:r>
                        <a:rPr lang="en-US" sz="1600" b="0" baseline="0" dirty="0"/>
                        <a:t>2018 Q1 Validation Architecture extension 1</a:t>
                      </a:r>
                    </a:p>
                    <a:p>
                      <a:r>
                        <a:rPr lang="en-US" sz="1600" b="0" baseline="0" dirty="0"/>
                        <a:t>2018 Q3 Validation Architecture extension 2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baseline="0" dirty="0"/>
                        <a:t>2018 Q4 Validation Architecture extension 3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baseline="0" dirty="0"/>
                        <a:t>? 2018 Q4 Migration of </a:t>
                      </a:r>
                      <a:r>
                        <a:rPr lang="en-US" sz="1600" b="0" baseline="0" dirty="0" err="1"/>
                        <a:t>STEPmod</a:t>
                      </a:r>
                      <a:r>
                        <a:rPr lang="en-US" sz="1600" b="0" baseline="0" dirty="0"/>
                        <a:t> to new GIT for all the modular developments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2019</a:t>
                      </a:r>
                      <a:r>
                        <a:rPr lang="en-US" sz="1600" b="0" baseline="0" dirty="0"/>
                        <a:t> Q1 Continuous integration capabilities on STEPLib and </a:t>
                      </a:r>
                      <a:r>
                        <a:rPr lang="en-US" sz="1600" b="0" baseline="0" dirty="0" err="1"/>
                        <a:t>STEPmod</a:t>
                      </a:r>
                      <a:endParaRPr lang="en-US" sz="1600" b="0" baseline="0" dirty="0"/>
                    </a:p>
                    <a:p>
                      <a:r>
                        <a:rPr lang="en-US" sz="1600" b="0" baseline="0" dirty="0"/>
                        <a:t>2019 Q2  SysML to Express binding</a:t>
                      </a:r>
                    </a:p>
                    <a:p>
                      <a:endParaRPr lang="en-US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30491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586440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25 Apr 2018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Extended Architecture @ AIA-ASD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78E6E6-1648-0142-8E12-2AC2FB547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6EAF-88D5-3042-852B-1E328966825B}" type="slidenum">
              <a:rPr lang="fr-FR" smtClean="0"/>
              <a:t>8</a:t>
            </a:fld>
            <a:endParaRPr lang="fr-FR"/>
          </a:p>
        </p:txBody>
      </p:sp>
      <p:sp>
        <p:nvSpPr>
          <p:cNvPr id="161" name="Rectangle 160"/>
          <p:cNvSpPr/>
          <p:nvPr/>
        </p:nvSpPr>
        <p:spPr>
          <a:xfrm flipH="1">
            <a:off x="290129" y="1262257"/>
            <a:ext cx="959818" cy="6561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ARM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EXPRESS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65" name="Rectangle 164"/>
          <p:cNvSpPr/>
          <p:nvPr/>
        </p:nvSpPr>
        <p:spPr>
          <a:xfrm flipH="1">
            <a:off x="292375" y="2063478"/>
            <a:ext cx="1808766" cy="9123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AIM &amp; Integrated ressources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EXPRESS</a:t>
            </a:r>
          </a:p>
        </p:txBody>
      </p:sp>
      <p:sp>
        <p:nvSpPr>
          <p:cNvPr id="167" name="Rectangle 166"/>
          <p:cNvSpPr/>
          <p:nvPr/>
        </p:nvSpPr>
        <p:spPr>
          <a:xfrm flipH="1">
            <a:off x="292374" y="458399"/>
            <a:ext cx="957883" cy="6561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AAM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69" name="Rectangle 168"/>
          <p:cNvSpPr/>
          <p:nvPr/>
        </p:nvSpPr>
        <p:spPr>
          <a:xfrm flipH="1">
            <a:off x="1357854" y="458399"/>
            <a:ext cx="743285" cy="656119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Conceptual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70" name="Rectangle 169"/>
          <p:cNvSpPr/>
          <p:nvPr/>
        </p:nvSpPr>
        <p:spPr>
          <a:xfrm flipH="1">
            <a:off x="1357477" y="1262258"/>
            <a:ext cx="746586" cy="6561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71" name="Double flèche horizontale 18"/>
          <p:cNvSpPr/>
          <p:nvPr/>
        </p:nvSpPr>
        <p:spPr>
          <a:xfrm flipH="1">
            <a:off x="1493599" y="1013959"/>
            <a:ext cx="444649" cy="359809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172" name="Double flèche horizontale 18"/>
          <p:cNvSpPr/>
          <p:nvPr/>
        </p:nvSpPr>
        <p:spPr>
          <a:xfrm flipH="1">
            <a:off x="1015316" y="1444585"/>
            <a:ext cx="504509" cy="418602"/>
          </a:xfrm>
          <a:prstGeom prst="leftRightArrow">
            <a:avLst>
              <a:gd name="adj1" fmla="val 71633"/>
              <a:gd name="adj2" fmla="val 27072"/>
            </a:avLst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173" name="Double flèche horizontale 18"/>
          <p:cNvSpPr/>
          <p:nvPr/>
        </p:nvSpPr>
        <p:spPr>
          <a:xfrm flipH="1">
            <a:off x="304800" y="1812768"/>
            <a:ext cx="822928" cy="384996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Stepmod Mapping tables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58213" y="112851"/>
            <a:ext cx="880084" cy="2154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1</a:t>
            </a:r>
          </a:p>
        </p:txBody>
      </p:sp>
      <p:sp>
        <p:nvSpPr>
          <p:cNvPr id="92" name="Double flèche horizontale 18"/>
          <p:cNvSpPr/>
          <p:nvPr/>
        </p:nvSpPr>
        <p:spPr>
          <a:xfrm flipH="1">
            <a:off x="937738" y="656924"/>
            <a:ext cx="582087" cy="228909"/>
          </a:xfrm>
          <a:prstGeom prst="leftArrow">
            <a:avLst>
              <a:gd name="adj1" fmla="val 71637"/>
              <a:gd name="adj2" fmla="val 30527"/>
            </a:avLst>
          </a:prstGeom>
          <a:solidFill>
            <a:schemeClr val="bg1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References</a:t>
            </a:r>
          </a:p>
        </p:txBody>
      </p:sp>
      <p:sp>
        <p:nvSpPr>
          <p:cNvPr id="46" name="Rectangle 45"/>
          <p:cNvSpPr/>
          <p:nvPr/>
        </p:nvSpPr>
        <p:spPr>
          <a:xfrm flipH="1">
            <a:off x="6959713" y="1516207"/>
            <a:ext cx="2423719" cy="77029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Core </a:t>
            </a:r>
          </a:p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4" name="Rectangle 43"/>
          <p:cNvSpPr/>
          <p:nvPr/>
        </p:nvSpPr>
        <p:spPr>
          <a:xfrm flipH="1">
            <a:off x="6959711" y="1027845"/>
            <a:ext cx="2428395" cy="4283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 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0" name="Rectangle 39"/>
          <p:cNvSpPr/>
          <p:nvPr/>
        </p:nvSpPr>
        <p:spPr>
          <a:xfrm flipH="1">
            <a:off x="7012368" y="1585067"/>
            <a:ext cx="873755" cy="618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ARMs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1" name="Rectangle 40"/>
          <p:cNvSpPr/>
          <p:nvPr/>
        </p:nvSpPr>
        <p:spPr>
          <a:xfrm flipH="1">
            <a:off x="6959711" y="2371559"/>
            <a:ext cx="2420616" cy="5478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AIM &amp; Integrated ressources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translated from EXPRESS 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2" name="Rectangle 41"/>
          <p:cNvSpPr/>
          <p:nvPr/>
        </p:nvSpPr>
        <p:spPr>
          <a:xfrm flipH="1">
            <a:off x="6962343" y="458399"/>
            <a:ext cx="1122638" cy="4820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Application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Activity 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3" name="Rectangle 42"/>
          <p:cNvSpPr/>
          <p:nvPr/>
        </p:nvSpPr>
        <p:spPr>
          <a:xfrm flipH="1">
            <a:off x="8211082" y="458399"/>
            <a:ext cx="1169246" cy="4820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Conceptual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9" name="Double flèche horizontale 18"/>
          <p:cNvSpPr/>
          <p:nvPr/>
        </p:nvSpPr>
        <p:spPr>
          <a:xfrm flipH="1">
            <a:off x="8891807" y="811000"/>
            <a:ext cx="521129" cy="359809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accent6">
              <a:lumMod val="75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573262" y="119048"/>
            <a:ext cx="843372" cy="2154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4</a:t>
            </a:r>
          </a:p>
        </p:txBody>
      </p:sp>
      <p:sp>
        <p:nvSpPr>
          <p:cNvPr id="81" name="Rectangle 80"/>
          <p:cNvSpPr/>
          <p:nvPr/>
        </p:nvSpPr>
        <p:spPr>
          <a:xfrm flipH="1">
            <a:off x="7056403" y="1634241"/>
            <a:ext cx="873755" cy="618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ARMs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translated from EXPRESS 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0" name="Rectangle 99"/>
          <p:cNvSpPr/>
          <p:nvPr/>
        </p:nvSpPr>
        <p:spPr>
          <a:xfrm flipH="1">
            <a:off x="8295026" y="1640631"/>
            <a:ext cx="514391" cy="401629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1" name="Rectangle 100"/>
          <p:cNvSpPr/>
          <p:nvPr/>
        </p:nvSpPr>
        <p:spPr>
          <a:xfrm flipH="1">
            <a:off x="8335554" y="1698928"/>
            <a:ext cx="514391" cy="401629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2" name="Rectangle 101"/>
          <p:cNvSpPr/>
          <p:nvPr/>
        </p:nvSpPr>
        <p:spPr>
          <a:xfrm flipH="1">
            <a:off x="8386440" y="1756990"/>
            <a:ext cx="514391" cy="401629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8" name="Double flèche horizontale 18"/>
          <p:cNvSpPr/>
          <p:nvPr/>
        </p:nvSpPr>
        <p:spPr>
          <a:xfrm flipH="1">
            <a:off x="6937839" y="2156938"/>
            <a:ext cx="896706" cy="468783"/>
          </a:xfrm>
          <a:prstGeom prst="upDownArrow">
            <a:avLst>
              <a:gd name="adj1" fmla="val 83516"/>
              <a:gd name="adj2" fmla="val 1811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derived from stepmod</a:t>
            </a:r>
          </a:p>
        </p:txBody>
      </p:sp>
      <p:sp>
        <p:nvSpPr>
          <p:cNvPr id="117" name="Double flèche horizontale 18"/>
          <p:cNvSpPr/>
          <p:nvPr/>
        </p:nvSpPr>
        <p:spPr>
          <a:xfrm flipH="1">
            <a:off x="7840462" y="1591457"/>
            <a:ext cx="604979" cy="683900"/>
          </a:xfrm>
          <a:prstGeom prst="leftRightArrow">
            <a:avLst>
              <a:gd name="adj1" fmla="val 82710"/>
              <a:gd name="adj2" fmla="val 13226"/>
            </a:avLst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(same as extension 2) </a:t>
            </a:r>
          </a:p>
        </p:txBody>
      </p:sp>
      <p:sp>
        <p:nvSpPr>
          <p:cNvPr id="118" name="Double flèche horizontale 18"/>
          <p:cNvSpPr/>
          <p:nvPr/>
        </p:nvSpPr>
        <p:spPr>
          <a:xfrm flipH="1">
            <a:off x="8754265" y="1255942"/>
            <a:ext cx="521129" cy="359809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130" name="Rectangle 129"/>
          <p:cNvSpPr/>
          <p:nvPr/>
        </p:nvSpPr>
        <p:spPr>
          <a:xfrm flipH="1">
            <a:off x="7017578" y="1094473"/>
            <a:ext cx="391627" cy="2824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 models</a:t>
            </a:r>
            <a:endParaRPr kumimoji="0" lang="en-GB" sz="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3" name="Double flèche horizontale 18"/>
          <p:cNvSpPr/>
          <p:nvPr/>
        </p:nvSpPr>
        <p:spPr>
          <a:xfrm flipH="1">
            <a:off x="7950915" y="649748"/>
            <a:ext cx="596002" cy="250216"/>
          </a:xfrm>
          <a:prstGeom prst="leftArrow">
            <a:avLst>
              <a:gd name="adj1" fmla="val 71637"/>
              <a:gd name="adj2" fmla="val 30527"/>
            </a:avLst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References</a:t>
            </a:r>
          </a:p>
        </p:txBody>
      </p:sp>
      <p:sp>
        <p:nvSpPr>
          <p:cNvPr id="105" name="Rectangle 104"/>
          <p:cNvSpPr/>
          <p:nvPr/>
        </p:nvSpPr>
        <p:spPr>
          <a:xfrm flipH="1">
            <a:off x="9719686" y="1343410"/>
            <a:ext cx="2423719" cy="8868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Core </a:t>
            </a:r>
          </a:p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7" name="Rectangle 106"/>
          <p:cNvSpPr/>
          <p:nvPr/>
        </p:nvSpPr>
        <p:spPr>
          <a:xfrm flipH="1">
            <a:off x="9772342" y="1412160"/>
            <a:ext cx="873755" cy="6182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ARMs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3" name="Rectangle 112"/>
          <p:cNvSpPr/>
          <p:nvPr/>
        </p:nvSpPr>
        <p:spPr>
          <a:xfrm flipH="1">
            <a:off x="9816376" y="1461334"/>
            <a:ext cx="873755" cy="6182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ARMs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translated from EXPRESS 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0" name="Rectangle 119"/>
          <p:cNvSpPr/>
          <p:nvPr/>
        </p:nvSpPr>
        <p:spPr>
          <a:xfrm flipH="1">
            <a:off x="9830262" y="1512089"/>
            <a:ext cx="873755" cy="6182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ARMs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480473" y="112851"/>
            <a:ext cx="843372" cy="2154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5</a:t>
            </a:r>
          </a:p>
        </p:txBody>
      </p:sp>
      <p:sp>
        <p:nvSpPr>
          <p:cNvPr id="106" name="Rectangle 105"/>
          <p:cNvSpPr/>
          <p:nvPr/>
        </p:nvSpPr>
        <p:spPr>
          <a:xfrm flipH="1">
            <a:off x="9719684" y="971596"/>
            <a:ext cx="2428395" cy="3041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 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8" name="Rectangle 107"/>
          <p:cNvSpPr/>
          <p:nvPr/>
        </p:nvSpPr>
        <p:spPr>
          <a:xfrm flipH="1">
            <a:off x="9719684" y="2315309"/>
            <a:ext cx="2420616" cy="5478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AIM &amp; Integrated ressources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9" name="Rectangle 108"/>
          <p:cNvSpPr/>
          <p:nvPr/>
        </p:nvSpPr>
        <p:spPr>
          <a:xfrm flipH="1">
            <a:off x="9722316" y="402149"/>
            <a:ext cx="1122638" cy="4820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Application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Activity 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0" name="Rectangle 109"/>
          <p:cNvSpPr/>
          <p:nvPr/>
        </p:nvSpPr>
        <p:spPr>
          <a:xfrm flipH="1">
            <a:off x="10971055" y="402149"/>
            <a:ext cx="1169246" cy="4820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Conceptual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1" name="Double flèche horizontale 18"/>
          <p:cNvSpPr/>
          <p:nvPr/>
        </p:nvSpPr>
        <p:spPr>
          <a:xfrm flipH="1">
            <a:off x="10616526" y="2086458"/>
            <a:ext cx="707945" cy="468783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112" name="Double flèche horizontale 18"/>
          <p:cNvSpPr/>
          <p:nvPr/>
        </p:nvSpPr>
        <p:spPr>
          <a:xfrm flipH="1">
            <a:off x="11679607" y="745565"/>
            <a:ext cx="521129" cy="359809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114" name="Rectangle 113"/>
          <p:cNvSpPr/>
          <p:nvPr/>
        </p:nvSpPr>
        <p:spPr>
          <a:xfrm flipH="1">
            <a:off x="11054999" y="1467724"/>
            <a:ext cx="514391" cy="401629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5" name="Rectangle 114"/>
          <p:cNvSpPr/>
          <p:nvPr/>
        </p:nvSpPr>
        <p:spPr>
          <a:xfrm flipH="1">
            <a:off x="11095528" y="1526021"/>
            <a:ext cx="514391" cy="40162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6" name="Rectangle 115"/>
          <p:cNvSpPr/>
          <p:nvPr/>
        </p:nvSpPr>
        <p:spPr>
          <a:xfrm flipH="1">
            <a:off x="11146412" y="1584083"/>
            <a:ext cx="514391" cy="401629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0521514" y="1416278"/>
            <a:ext cx="95012" cy="123941"/>
          </a:xfrm>
          <a:prstGeom prst="ellipse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1007493" y="1729826"/>
            <a:ext cx="95012" cy="1239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Curved Connector 12"/>
          <p:cNvCxnSpPr>
            <a:stCxn id="11" idx="4"/>
            <a:endCxn id="119" idx="0"/>
          </p:cNvCxnSpPr>
          <p:nvPr/>
        </p:nvCxnSpPr>
        <p:spPr>
          <a:xfrm rot="16200000" flipH="1">
            <a:off x="10717205" y="1392033"/>
            <a:ext cx="189607" cy="485979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678049" y="1549405"/>
            <a:ext cx="328616" cy="1846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Removing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duplicates</a:t>
            </a:r>
          </a:p>
        </p:txBody>
      </p:sp>
      <p:sp>
        <p:nvSpPr>
          <p:cNvPr id="131" name="Rectangle 130"/>
          <p:cNvSpPr/>
          <p:nvPr/>
        </p:nvSpPr>
        <p:spPr>
          <a:xfrm flipH="1">
            <a:off x="9772341" y="1030152"/>
            <a:ext cx="656273" cy="1695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 models</a:t>
            </a:r>
            <a:endParaRPr kumimoji="0" lang="en-GB" sz="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4" name="Double flèche horizontale 18"/>
          <p:cNvSpPr/>
          <p:nvPr/>
        </p:nvSpPr>
        <p:spPr>
          <a:xfrm flipH="1">
            <a:off x="10693369" y="545911"/>
            <a:ext cx="526933" cy="265089"/>
          </a:xfrm>
          <a:prstGeom prst="leftArrow">
            <a:avLst>
              <a:gd name="adj1" fmla="val 71637"/>
              <a:gd name="adj2" fmla="val 30527"/>
            </a:avLst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References</a:t>
            </a:r>
          </a:p>
        </p:txBody>
      </p:sp>
      <p:sp>
        <p:nvSpPr>
          <p:cNvPr id="103" name="Double flèche horizontale 18"/>
          <p:cNvSpPr/>
          <p:nvPr/>
        </p:nvSpPr>
        <p:spPr>
          <a:xfrm flipH="1">
            <a:off x="11686228" y="1199692"/>
            <a:ext cx="521129" cy="359809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27" name="Rectangle 26"/>
          <p:cNvSpPr/>
          <p:nvPr/>
        </p:nvSpPr>
        <p:spPr>
          <a:xfrm flipH="1">
            <a:off x="4485908" y="1262256"/>
            <a:ext cx="1113557" cy="8921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ARM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EXPRESS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8" name="Rectangle 27"/>
          <p:cNvSpPr/>
          <p:nvPr/>
        </p:nvSpPr>
        <p:spPr>
          <a:xfrm flipH="1">
            <a:off x="4488514" y="2282523"/>
            <a:ext cx="1110951" cy="6933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AIM &amp; Integrated ressources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EXPRESS</a:t>
            </a:r>
          </a:p>
        </p:txBody>
      </p:sp>
      <p:sp>
        <p:nvSpPr>
          <p:cNvPr id="29" name="Rectangle 28"/>
          <p:cNvSpPr/>
          <p:nvPr/>
        </p:nvSpPr>
        <p:spPr>
          <a:xfrm flipH="1">
            <a:off x="4488512" y="458399"/>
            <a:ext cx="1111311" cy="6561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AAM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0" name="Rectangle 29"/>
          <p:cNvSpPr/>
          <p:nvPr/>
        </p:nvSpPr>
        <p:spPr>
          <a:xfrm flipH="1">
            <a:off x="5724653" y="458399"/>
            <a:ext cx="862340" cy="6561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Conceptual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1000" b="0" i="1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1" name="Rectangle 30"/>
          <p:cNvSpPr/>
          <p:nvPr/>
        </p:nvSpPr>
        <p:spPr>
          <a:xfrm flipH="1">
            <a:off x="5724217" y="1261433"/>
            <a:ext cx="866170" cy="494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/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</a:t>
            </a:r>
          </a:p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4" name="Double flèche horizontale 18"/>
          <p:cNvSpPr/>
          <p:nvPr/>
        </p:nvSpPr>
        <p:spPr>
          <a:xfrm flipH="1">
            <a:off x="4536305" y="2020468"/>
            <a:ext cx="787325" cy="384996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Stepmod Mapping tables</a:t>
            </a:r>
          </a:p>
        </p:txBody>
      </p:sp>
      <p:sp>
        <p:nvSpPr>
          <p:cNvPr id="35" name="Rectangle 34"/>
          <p:cNvSpPr/>
          <p:nvPr/>
        </p:nvSpPr>
        <p:spPr>
          <a:xfrm flipH="1">
            <a:off x="5724217" y="1882634"/>
            <a:ext cx="869563" cy="10931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Core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3" name="Double flèche horizontale 18"/>
          <p:cNvSpPr/>
          <p:nvPr/>
        </p:nvSpPr>
        <p:spPr>
          <a:xfrm flipH="1">
            <a:off x="5407490" y="1800605"/>
            <a:ext cx="508472" cy="418602"/>
          </a:xfrm>
          <a:prstGeom prst="leftRightArrow">
            <a:avLst>
              <a:gd name="adj1" fmla="val 71633"/>
              <a:gd name="adj2" fmla="val 27072"/>
            </a:avLst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38" name="Double flèche horizontale 18"/>
          <p:cNvSpPr/>
          <p:nvPr/>
        </p:nvSpPr>
        <p:spPr>
          <a:xfrm flipH="1">
            <a:off x="5997566" y="1659790"/>
            <a:ext cx="515870" cy="468783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39" name="Double flèche horizontale 18"/>
          <p:cNvSpPr/>
          <p:nvPr/>
        </p:nvSpPr>
        <p:spPr>
          <a:xfrm flipH="1">
            <a:off x="6121554" y="968880"/>
            <a:ext cx="515870" cy="359809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035655" y="119048"/>
            <a:ext cx="843372" cy="2154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3</a:t>
            </a:r>
          </a:p>
        </p:txBody>
      </p:sp>
      <p:sp>
        <p:nvSpPr>
          <p:cNvPr id="129" name="Rectangle 128"/>
          <p:cNvSpPr/>
          <p:nvPr/>
        </p:nvSpPr>
        <p:spPr>
          <a:xfrm flipH="1">
            <a:off x="6228897" y="1338773"/>
            <a:ext cx="508542" cy="2824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 models</a:t>
            </a:r>
            <a:endParaRPr kumimoji="0" lang="en-GB" sz="1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2" name="Double flèche horizontale 18"/>
          <p:cNvSpPr/>
          <p:nvPr/>
        </p:nvSpPr>
        <p:spPr>
          <a:xfrm flipH="1">
            <a:off x="5222293" y="746038"/>
            <a:ext cx="640246" cy="228341"/>
          </a:xfrm>
          <a:prstGeom prst="leftArrow">
            <a:avLst>
              <a:gd name="adj1" fmla="val 71637"/>
              <a:gd name="adj2" fmla="val 30527"/>
            </a:avLst>
          </a:prstGeom>
          <a:solidFill>
            <a:schemeClr val="bg1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References</a:t>
            </a:r>
          </a:p>
        </p:txBody>
      </p:sp>
      <p:sp>
        <p:nvSpPr>
          <p:cNvPr id="104" name="Rectangle 103"/>
          <p:cNvSpPr/>
          <p:nvPr/>
        </p:nvSpPr>
        <p:spPr>
          <a:xfrm flipH="1">
            <a:off x="5913207" y="2179294"/>
            <a:ext cx="509202" cy="184296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1" name="Rectangle 120"/>
          <p:cNvSpPr/>
          <p:nvPr/>
        </p:nvSpPr>
        <p:spPr>
          <a:xfrm flipH="1">
            <a:off x="5953327" y="2237591"/>
            <a:ext cx="509202" cy="184296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2" name="Rectangle 121"/>
          <p:cNvSpPr/>
          <p:nvPr/>
        </p:nvSpPr>
        <p:spPr>
          <a:xfrm flipH="1">
            <a:off x="6003699" y="2295653"/>
            <a:ext cx="509202" cy="184296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cxnSp>
        <p:nvCxnSpPr>
          <p:cNvPr id="19" name="Straight Arrow Connector 18"/>
          <p:cNvCxnSpPr>
            <a:stCxn id="2" idx="3"/>
            <a:endCxn id="62" idx="1"/>
          </p:cNvCxnSpPr>
          <p:nvPr/>
        </p:nvCxnSpPr>
        <p:spPr>
          <a:xfrm>
            <a:off x="1638297" y="220573"/>
            <a:ext cx="3397358" cy="6197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62" idx="3"/>
            <a:endCxn id="63" idx="1"/>
          </p:cNvCxnSpPr>
          <p:nvPr/>
        </p:nvCxnSpPr>
        <p:spPr>
          <a:xfrm>
            <a:off x="5879027" y="226770"/>
            <a:ext cx="169423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>
            <a:stCxn id="63" idx="3"/>
            <a:endCxn id="75" idx="1"/>
          </p:cNvCxnSpPr>
          <p:nvPr/>
        </p:nvCxnSpPr>
        <p:spPr>
          <a:xfrm flipV="1">
            <a:off x="8416634" y="220573"/>
            <a:ext cx="2063839" cy="619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97024" y="3146765"/>
            <a:ext cx="1293944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AP242 e2 DIS</a:t>
            </a:r>
          </a:p>
        </p:txBody>
      </p:sp>
      <p:sp>
        <p:nvSpPr>
          <p:cNvPr id="181" name="TextBox 180"/>
          <p:cNvSpPr txBox="1"/>
          <p:nvPr/>
        </p:nvSpPr>
        <p:spPr>
          <a:xfrm>
            <a:off x="4906136" y="3146765"/>
            <a:ext cx="1464632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AP239 e3 DIS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MOSSEC e1 DIS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7590604" y="3146765"/>
            <a:ext cx="1145635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AP242 e3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AP239 e4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MOSSEC e2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AP209 eX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AP210 eY ?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EB724581-C9A4-CA4A-BF9D-8FCC4F99EB6E}"/>
              </a:ext>
            </a:extLst>
          </p:cNvPr>
          <p:cNvSpPr/>
          <p:nvPr/>
        </p:nvSpPr>
        <p:spPr>
          <a:xfrm flipH="1">
            <a:off x="2303987" y="1262257"/>
            <a:ext cx="959818" cy="6561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ARM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EXPRESS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2FE8997F-CA37-0145-BD8D-D7C0804694CC}"/>
              </a:ext>
            </a:extLst>
          </p:cNvPr>
          <p:cNvSpPr/>
          <p:nvPr/>
        </p:nvSpPr>
        <p:spPr>
          <a:xfrm flipH="1">
            <a:off x="2306233" y="2063478"/>
            <a:ext cx="1808766" cy="9123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AIM &amp; Integrated ressources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EXPRESS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2AEB6874-0E25-CE47-91D7-539D21B0CB48}"/>
              </a:ext>
            </a:extLst>
          </p:cNvPr>
          <p:cNvSpPr/>
          <p:nvPr/>
        </p:nvSpPr>
        <p:spPr>
          <a:xfrm flipH="1">
            <a:off x="2306232" y="458399"/>
            <a:ext cx="957883" cy="6561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AAM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722E7BFE-CFF4-EB43-A985-90B4F6F6B4AC}"/>
              </a:ext>
            </a:extLst>
          </p:cNvPr>
          <p:cNvSpPr/>
          <p:nvPr/>
        </p:nvSpPr>
        <p:spPr>
          <a:xfrm flipH="1">
            <a:off x="3371712" y="458399"/>
            <a:ext cx="743285" cy="6561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Conceptual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E31E1F85-9227-1B43-8C27-768C627B5A9F}"/>
              </a:ext>
            </a:extLst>
          </p:cNvPr>
          <p:cNvSpPr/>
          <p:nvPr/>
        </p:nvSpPr>
        <p:spPr>
          <a:xfrm flipH="1">
            <a:off x="3371335" y="1262258"/>
            <a:ext cx="746586" cy="6561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4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5" name="Double flèche horizontale 18">
            <a:extLst>
              <a:ext uri="{FF2B5EF4-FFF2-40B4-BE49-F238E27FC236}">
                <a16:creationId xmlns:a16="http://schemas.microsoft.com/office/drawing/2014/main" id="{67ECDF17-31B3-614A-A4E4-C20A65A78FBC}"/>
              </a:ext>
            </a:extLst>
          </p:cNvPr>
          <p:cNvSpPr/>
          <p:nvPr/>
        </p:nvSpPr>
        <p:spPr>
          <a:xfrm flipH="1">
            <a:off x="3507457" y="1013959"/>
            <a:ext cx="444649" cy="359809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196" name="Double flèche horizontale 18">
            <a:extLst>
              <a:ext uri="{FF2B5EF4-FFF2-40B4-BE49-F238E27FC236}">
                <a16:creationId xmlns:a16="http://schemas.microsoft.com/office/drawing/2014/main" id="{D3433379-4DCF-F54C-A29B-E2450E56B615}"/>
              </a:ext>
            </a:extLst>
          </p:cNvPr>
          <p:cNvSpPr/>
          <p:nvPr/>
        </p:nvSpPr>
        <p:spPr>
          <a:xfrm flipH="1">
            <a:off x="3029174" y="1444585"/>
            <a:ext cx="504509" cy="418602"/>
          </a:xfrm>
          <a:prstGeom prst="leftRightArrow">
            <a:avLst>
              <a:gd name="adj1" fmla="val 71633"/>
              <a:gd name="adj2" fmla="val 27072"/>
            </a:avLst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197" name="Double flèche horizontale 18">
            <a:extLst>
              <a:ext uri="{FF2B5EF4-FFF2-40B4-BE49-F238E27FC236}">
                <a16:creationId xmlns:a16="http://schemas.microsoft.com/office/drawing/2014/main" id="{A4CD00AE-C839-EA42-A482-ABDA1996B7F9}"/>
              </a:ext>
            </a:extLst>
          </p:cNvPr>
          <p:cNvSpPr/>
          <p:nvPr/>
        </p:nvSpPr>
        <p:spPr>
          <a:xfrm flipH="1">
            <a:off x="2318658" y="1812768"/>
            <a:ext cx="822928" cy="384996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Stepmod Mapping tables</a:t>
            </a: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7C0464EF-DA8F-0B44-96A2-FDE75D1F9A38}"/>
              </a:ext>
            </a:extLst>
          </p:cNvPr>
          <p:cNvSpPr txBox="1"/>
          <p:nvPr/>
        </p:nvSpPr>
        <p:spPr>
          <a:xfrm>
            <a:off x="2772071" y="112851"/>
            <a:ext cx="880084" cy="21544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2</a:t>
            </a:r>
          </a:p>
        </p:txBody>
      </p:sp>
      <p:sp>
        <p:nvSpPr>
          <p:cNvPr id="199" name="Double flèche horizontale 18">
            <a:extLst>
              <a:ext uri="{FF2B5EF4-FFF2-40B4-BE49-F238E27FC236}">
                <a16:creationId xmlns:a16="http://schemas.microsoft.com/office/drawing/2014/main" id="{A6B5B615-C7D4-F549-B3A8-E9DF91C20B87}"/>
              </a:ext>
            </a:extLst>
          </p:cNvPr>
          <p:cNvSpPr/>
          <p:nvPr/>
        </p:nvSpPr>
        <p:spPr>
          <a:xfrm flipH="1">
            <a:off x="2951596" y="656924"/>
            <a:ext cx="582087" cy="228909"/>
          </a:xfrm>
          <a:prstGeom prst="leftArrow">
            <a:avLst>
              <a:gd name="adj1" fmla="val 71637"/>
              <a:gd name="adj2" fmla="val 30527"/>
            </a:avLst>
          </a:prstGeom>
          <a:solidFill>
            <a:schemeClr val="bg1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References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27DD1635-758F-DC4C-83E9-8E52F93F4A61}"/>
              </a:ext>
            </a:extLst>
          </p:cNvPr>
          <p:cNvSpPr txBox="1"/>
          <p:nvPr/>
        </p:nvSpPr>
        <p:spPr>
          <a:xfrm>
            <a:off x="2510882" y="3146765"/>
            <a:ext cx="1388522" cy="33855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AP242 e2 FDIS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87CB4D-4F94-024D-9F66-DC04509DDB41}"/>
              </a:ext>
            </a:extLst>
          </p:cNvPr>
          <p:cNvSpPr txBox="1"/>
          <p:nvPr/>
        </p:nvSpPr>
        <p:spPr>
          <a:xfrm>
            <a:off x="125575" y="3577202"/>
            <a:ext cx="1922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1 introduces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AAM in SysML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Domain Model in SysML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Mapping from Domain to ARM in SysML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(March 2018)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B5B0F188-7EB8-A249-9EEC-8BE1CD31486D}"/>
              </a:ext>
            </a:extLst>
          </p:cNvPr>
          <p:cNvSpPr txBox="1"/>
          <p:nvPr/>
        </p:nvSpPr>
        <p:spPr>
          <a:xfrm>
            <a:off x="2487775" y="3577202"/>
            <a:ext cx="19226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2 Adds: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Conceptual model in SysML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Concepts to Domain mappings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(July 2018)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0596F79A-40D6-7E40-9924-7093C4937B28}"/>
              </a:ext>
            </a:extLst>
          </p:cNvPr>
          <p:cNvSpPr txBox="1"/>
          <p:nvPr/>
        </p:nvSpPr>
        <p:spPr>
          <a:xfrm>
            <a:off x="4734771" y="3805802"/>
            <a:ext cx="22687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3 Adds: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Core Model and Core to ARM mapping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Conformance class in SysML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(October 2018)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93B9EDB0-44F2-CD46-B4DD-1B8527CD78AB}"/>
              </a:ext>
            </a:extLst>
          </p:cNvPr>
          <p:cNvSpPr txBox="1"/>
          <p:nvPr/>
        </p:nvSpPr>
        <p:spPr>
          <a:xfrm>
            <a:off x="7432618" y="4459812"/>
            <a:ext cx="19803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4 Adds: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staged migration of all modules with refactoring in the SysML framework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Roadmap to deploy Extension 4  and on to be defined in October 2018</a:t>
            </a:r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32D155B9-0B4A-3F41-BE8C-D32ECF5ABC1B}"/>
              </a:ext>
            </a:extLst>
          </p:cNvPr>
          <p:cNvSpPr/>
          <p:nvPr/>
        </p:nvSpPr>
        <p:spPr>
          <a:xfrm>
            <a:off x="125575" y="5380384"/>
            <a:ext cx="6103322" cy="1099595"/>
          </a:xfrm>
          <a:prstGeom prst="rightArrow">
            <a:avLst>
              <a:gd name="adj1" fmla="val 8368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S1 2018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2F2B9E3-4FBB-2A4B-8FAD-CA7B021094A7}"/>
              </a:ext>
            </a:extLst>
          </p:cNvPr>
          <p:cNvSpPr/>
          <p:nvPr/>
        </p:nvSpPr>
        <p:spPr>
          <a:xfrm>
            <a:off x="6201697" y="5367251"/>
            <a:ext cx="1304603" cy="10436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Workshop PDES  </a:t>
            </a:r>
            <a:r>
              <a:rPr lang="fr-FR" dirty="0" err="1"/>
              <a:t>Fall</a:t>
            </a:r>
            <a:r>
              <a:rPr lang="fr-FR" dirty="0"/>
              <a:t> or ISO </a:t>
            </a:r>
            <a:r>
              <a:rPr lang="fr-FR" dirty="0" err="1"/>
              <a:t>Fall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7565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/>
          <p:cNvSpPr txBox="1"/>
          <p:nvPr/>
        </p:nvSpPr>
        <p:spPr>
          <a:xfrm>
            <a:off x="101600" y="91489"/>
            <a:ext cx="5870795" cy="4875927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Implementation forms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stepmod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+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steplib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after extension 3 </a:t>
            </a:r>
          </a:p>
        </p:txBody>
      </p:sp>
      <p:sp>
        <p:nvSpPr>
          <p:cNvPr id="188" name="Rectangle 187"/>
          <p:cNvSpPr/>
          <p:nvPr/>
        </p:nvSpPr>
        <p:spPr>
          <a:xfrm flipH="1">
            <a:off x="226369" y="1913883"/>
            <a:ext cx="1634131" cy="14473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ARM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EXPRESS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89" name="Rectangle 188"/>
          <p:cNvSpPr/>
          <p:nvPr/>
        </p:nvSpPr>
        <p:spPr>
          <a:xfrm flipH="1">
            <a:off x="230192" y="3569081"/>
            <a:ext cx="1630307" cy="128621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AIM &amp; Integrated ressources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EXPRESS</a:t>
            </a:r>
          </a:p>
        </p:txBody>
      </p:sp>
      <p:sp>
        <p:nvSpPr>
          <p:cNvPr id="190" name="Rectangle 189"/>
          <p:cNvSpPr/>
          <p:nvPr/>
        </p:nvSpPr>
        <p:spPr>
          <a:xfrm flipH="1">
            <a:off x="230191" y="609771"/>
            <a:ext cx="1630836" cy="10644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AAM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1" name="Rectangle 190"/>
          <p:cNvSpPr/>
          <p:nvPr/>
        </p:nvSpPr>
        <p:spPr>
          <a:xfrm flipH="1">
            <a:off x="2044213" y="609771"/>
            <a:ext cx="1265474" cy="106443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Conceptual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2" name="Rectangle 191"/>
          <p:cNvSpPr/>
          <p:nvPr/>
        </p:nvSpPr>
        <p:spPr>
          <a:xfrm flipH="1">
            <a:off x="2043572" y="1821243"/>
            <a:ext cx="1271095" cy="9444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/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</a:t>
            </a:r>
          </a:p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3" name="Double flèche horizontale 18"/>
          <p:cNvSpPr/>
          <p:nvPr/>
        </p:nvSpPr>
        <p:spPr>
          <a:xfrm flipH="1">
            <a:off x="300326" y="3143945"/>
            <a:ext cx="1155391" cy="624586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Stepmod Mapping tables</a:t>
            </a:r>
          </a:p>
        </p:txBody>
      </p:sp>
      <p:sp>
        <p:nvSpPr>
          <p:cNvPr id="194" name="Rectangle 193"/>
          <p:cNvSpPr/>
          <p:nvPr/>
        </p:nvSpPr>
        <p:spPr>
          <a:xfrm flipH="1">
            <a:off x="2043573" y="2920334"/>
            <a:ext cx="1276073" cy="14492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Core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5" name="Double flèche horizontale 18"/>
          <p:cNvSpPr/>
          <p:nvPr/>
        </p:nvSpPr>
        <p:spPr>
          <a:xfrm flipH="1">
            <a:off x="1453757" y="1931710"/>
            <a:ext cx="746177" cy="456042"/>
          </a:xfrm>
          <a:prstGeom prst="leftRightArrow">
            <a:avLst>
              <a:gd name="adj1" fmla="val 71633"/>
              <a:gd name="adj2" fmla="val 27072"/>
            </a:avLst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196" name="Double flèche horizontale 18"/>
          <p:cNvSpPr/>
          <p:nvPr/>
        </p:nvSpPr>
        <p:spPr>
          <a:xfrm flipH="1">
            <a:off x="2444709" y="2558810"/>
            <a:ext cx="757033" cy="760515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197" name="Double flèche horizontale 18"/>
          <p:cNvSpPr/>
          <p:nvPr/>
        </p:nvSpPr>
        <p:spPr>
          <a:xfrm flipH="1">
            <a:off x="2065040" y="1404436"/>
            <a:ext cx="757033" cy="583725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accent6">
              <a:lumMod val="75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198" name="Rectangle 197"/>
          <p:cNvSpPr/>
          <p:nvPr/>
        </p:nvSpPr>
        <p:spPr>
          <a:xfrm flipH="1">
            <a:off x="2782492" y="1884622"/>
            <a:ext cx="537153" cy="3168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 models</a:t>
            </a:r>
            <a:endParaRPr kumimoji="0" lang="en-GB" sz="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9" name="Double flèche horizontale 18"/>
          <p:cNvSpPr/>
          <p:nvPr/>
        </p:nvSpPr>
        <p:spPr>
          <a:xfrm flipH="1">
            <a:off x="1307005" y="1076413"/>
            <a:ext cx="939554" cy="370442"/>
          </a:xfrm>
          <a:prstGeom prst="leftArrow">
            <a:avLst>
              <a:gd name="adj1" fmla="val 71637"/>
              <a:gd name="adj2" fmla="val 30527"/>
            </a:avLst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References</a:t>
            </a:r>
          </a:p>
        </p:txBody>
      </p:sp>
      <p:sp>
        <p:nvSpPr>
          <p:cNvPr id="200" name="Rectangle 199"/>
          <p:cNvSpPr/>
          <p:nvPr/>
        </p:nvSpPr>
        <p:spPr>
          <a:xfrm flipH="1">
            <a:off x="2320914" y="3401611"/>
            <a:ext cx="747248" cy="29898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1" name="Rectangle 200"/>
          <p:cNvSpPr/>
          <p:nvPr/>
        </p:nvSpPr>
        <p:spPr>
          <a:xfrm flipH="1">
            <a:off x="2379789" y="3496188"/>
            <a:ext cx="747248" cy="29898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02" name="Rectangle 201"/>
          <p:cNvSpPr/>
          <p:nvPr/>
        </p:nvSpPr>
        <p:spPr>
          <a:xfrm flipH="1">
            <a:off x="2453709" y="3590383"/>
            <a:ext cx="747248" cy="29898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25 Apr 2018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Extended Architecture @ AIA-ASD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B5D1A5-1121-2243-A032-4D9F4A1B1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6EAF-88D5-3042-852B-1E328966825B}" type="slidenum">
              <a:rPr lang="fr-FR" smtClean="0"/>
              <a:t>9</a:t>
            </a:fld>
            <a:endParaRPr lang="fr-FR"/>
          </a:p>
        </p:txBody>
      </p:sp>
      <p:sp>
        <p:nvSpPr>
          <p:cNvPr id="150" name="Folded Corner 149"/>
          <p:cNvSpPr/>
          <p:nvPr/>
        </p:nvSpPr>
        <p:spPr>
          <a:xfrm flipH="1">
            <a:off x="4568101" y="1779327"/>
            <a:ext cx="1256508" cy="494738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 Services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WSDL ? REST ?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2" name="Folded Corner 71"/>
          <p:cNvSpPr/>
          <p:nvPr/>
        </p:nvSpPr>
        <p:spPr>
          <a:xfrm flipH="1">
            <a:off x="4506689" y="2340256"/>
            <a:ext cx="1256508" cy="628276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XML file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3" name="Folded Corner 72"/>
          <p:cNvSpPr/>
          <p:nvPr/>
        </p:nvSpPr>
        <p:spPr>
          <a:xfrm flipH="1">
            <a:off x="4110135" y="4441675"/>
            <a:ext cx="1256508" cy="388868"/>
          </a:xfrm>
          <a:prstGeom prst="foldedCorne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AIM P21 file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4" name="Folded Corner 73"/>
          <p:cNvSpPr/>
          <p:nvPr/>
        </p:nvSpPr>
        <p:spPr>
          <a:xfrm flipH="1">
            <a:off x="4568102" y="803989"/>
            <a:ext cx="1256508" cy="579730"/>
          </a:xfrm>
          <a:prstGeom prst="foldedCorner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 concepts on the Web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OWL </a:t>
            </a:r>
          </a:p>
        </p:txBody>
      </p:sp>
      <p:sp>
        <p:nvSpPr>
          <p:cNvPr id="76" name="Flèche vers la droite 59"/>
          <p:cNvSpPr/>
          <p:nvPr/>
        </p:nvSpPr>
        <p:spPr>
          <a:xfrm>
            <a:off x="3330514" y="817149"/>
            <a:ext cx="1304841" cy="486854"/>
          </a:xfrm>
          <a:prstGeom prst="rightArrow">
            <a:avLst>
              <a:gd name="adj1" fmla="val 69556"/>
              <a:gd name="adj2" fmla="val 33311"/>
            </a:avLst>
          </a:prstGeom>
          <a:solidFill>
            <a:schemeClr val="bg1"/>
          </a:solidFill>
          <a:ln w="6350" cmpd="sng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to OWL binding</a:t>
            </a:r>
          </a:p>
        </p:txBody>
      </p:sp>
      <p:sp>
        <p:nvSpPr>
          <p:cNvPr id="77" name="Flèche vers la droite 59"/>
          <p:cNvSpPr/>
          <p:nvPr/>
        </p:nvSpPr>
        <p:spPr>
          <a:xfrm>
            <a:off x="3241012" y="2230560"/>
            <a:ext cx="1343173" cy="612432"/>
          </a:xfrm>
          <a:prstGeom prst="rightArrow">
            <a:avLst>
              <a:gd name="adj1" fmla="val 69556"/>
              <a:gd name="adj2" fmla="val 33311"/>
            </a:avLst>
          </a:prstGeom>
          <a:solidFill>
            <a:schemeClr val="accent6">
              <a:lumMod val="20000"/>
              <a:lumOff val="80000"/>
            </a:schemeClr>
          </a:solidFill>
          <a:ln w="6350" cmpd="sng">
            <a:solidFill>
              <a:srgbClr val="00B050"/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to XSD binding</a:t>
            </a:r>
          </a:p>
        </p:txBody>
      </p:sp>
      <p:sp>
        <p:nvSpPr>
          <p:cNvPr id="78" name="Flèche vers la droite 59"/>
          <p:cNvSpPr/>
          <p:nvPr/>
        </p:nvSpPr>
        <p:spPr>
          <a:xfrm>
            <a:off x="1808030" y="4432377"/>
            <a:ext cx="2355638" cy="441380"/>
          </a:xfrm>
          <a:prstGeom prst="rightArrow">
            <a:avLst>
              <a:gd name="adj1" fmla="val 69556"/>
              <a:gd name="adj2" fmla="val 33311"/>
            </a:avLst>
          </a:prstGeom>
          <a:solidFill>
            <a:schemeClr val="bg1"/>
          </a:solidFill>
          <a:ln w="6350" cmpd="sng">
            <a:solidFill>
              <a:schemeClr val="tx1"/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EXPRESS to P21 binding</a:t>
            </a:r>
          </a:p>
        </p:txBody>
      </p:sp>
      <p:sp>
        <p:nvSpPr>
          <p:cNvPr id="149" name="Flèche vers la droite 59"/>
          <p:cNvSpPr/>
          <p:nvPr/>
        </p:nvSpPr>
        <p:spPr>
          <a:xfrm>
            <a:off x="3241012" y="1865291"/>
            <a:ext cx="1486281" cy="347449"/>
          </a:xfrm>
          <a:prstGeom prst="rightArrow">
            <a:avLst>
              <a:gd name="adj1" fmla="val 69556"/>
              <a:gd name="adj2" fmla="val 33311"/>
            </a:avLst>
          </a:prstGeom>
          <a:solidFill>
            <a:schemeClr val="accent4">
              <a:lumMod val="20000"/>
              <a:lumOff val="80000"/>
            </a:schemeClr>
          </a:solidFill>
          <a:ln w="19050" cmpd="sng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to services binding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6264876" y="2020059"/>
            <a:ext cx="5927124" cy="454693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Implementation forms steplib after extension 3 </a:t>
            </a:r>
          </a:p>
        </p:txBody>
      </p:sp>
      <p:sp>
        <p:nvSpPr>
          <p:cNvPr id="152" name="Rectangle 151"/>
          <p:cNvSpPr/>
          <p:nvPr/>
        </p:nvSpPr>
        <p:spPr>
          <a:xfrm flipH="1">
            <a:off x="6514874" y="4517539"/>
            <a:ext cx="2902847" cy="1127842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Core </a:t>
            </a:r>
          </a:p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7" name="Rectangle 156"/>
          <p:cNvSpPr/>
          <p:nvPr/>
        </p:nvSpPr>
        <p:spPr>
          <a:xfrm flipH="1">
            <a:off x="6514872" y="3190770"/>
            <a:ext cx="2908448" cy="1252565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 Model</a:t>
            </a:r>
          </a:p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8" name="Rectangle 157"/>
          <p:cNvSpPr/>
          <p:nvPr/>
        </p:nvSpPr>
        <p:spPr>
          <a:xfrm flipH="1">
            <a:off x="6514872" y="5759264"/>
            <a:ext cx="2899130" cy="73352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AIM &amp; Integrated ressources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9" name="Rectangle 158"/>
          <p:cNvSpPr/>
          <p:nvPr/>
        </p:nvSpPr>
        <p:spPr>
          <a:xfrm flipH="1">
            <a:off x="6518025" y="2467598"/>
            <a:ext cx="1344564" cy="645434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Application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Activity 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60" name="Rectangle 159"/>
          <p:cNvSpPr/>
          <p:nvPr/>
        </p:nvSpPr>
        <p:spPr>
          <a:xfrm flipH="1">
            <a:off x="8013618" y="2467598"/>
            <a:ext cx="1400386" cy="645434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Conceptual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Model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63" name="Double flèche horizontale 18"/>
          <p:cNvSpPr/>
          <p:nvPr/>
        </p:nvSpPr>
        <p:spPr>
          <a:xfrm flipH="1">
            <a:off x="8112585" y="3077815"/>
            <a:ext cx="624147" cy="481736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164" name="Rectangle 163"/>
          <p:cNvSpPr/>
          <p:nvPr/>
        </p:nvSpPr>
        <p:spPr>
          <a:xfrm flipH="1">
            <a:off x="8114156" y="4624462"/>
            <a:ext cx="616078" cy="537727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66" name="Rectangle 165"/>
          <p:cNvSpPr/>
          <p:nvPr/>
        </p:nvSpPr>
        <p:spPr>
          <a:xfrm flipH="1">
            <a:off x="8162696" y="4702514"/>
            <a:ext cx="616078" cy="53772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68" name="Rectangle 167"/>
          <p:cNvSpPr/>
          <p:nvPr/>
        </p:nvSpPr>
        <p:spPr>
          <a:xfrm flipH="1">
            <a:off x="8223640" y="4780251"/>
            <a:ext cx="616078" cy="537727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CTCs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79" name="Double flèche horizontale 18"/>
          <p:cNvSpPr/>
          <p:nvPr/>
        </p:nvSpPr>
        <p:spPr>
          <a:xfrm flipH="1">
            <a:off x="7681039" y="2660076"/>
            <a:ext cx="788724" cy="354919"/>
          </a:xfrm>
          <a:prstGeom prst="leftArrow">
            <a:avLst>
              <a:gd name="adj1" fmla="val 71637"/>
              <a:gd name="adj2" fmla="val 30527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References</a:t>
            </a:r>
          </a:p>
        </p:txBody>
      </p:sp>
      <p:sp>
        <p:nvSpPr>
          <p:cNvPr id="180" name="Double flèche horizontale 18"/>
          <p:cNvSpPr/>
          <p:nvPr/>
        </p:nvSpPr>
        <p:spPr>
          <a:xfrm flipH="1">
            <a:off x="8223640" y="4112885"/>
            <a:ext cx="624147" cy="681861"/>
          </a:xfrm>
          <a:prstGeom prst="upDownArrow">
            <a:avLst>
              <a:gd name="adj1" fmla="val 81897"/>
              <a:gd name="adj2" fmla="val 18112"/>
            </a:avLst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125" name="Folded Corner 124"/>
          <p:cNvSpPr/>
          <p:nvPr/>
        </p:nvSpPr>
        <p:spPr>
          <a:xfrm>
            <a:off x="10440419" y="3003916"/>
            <a:ext cx="863066" cy="501254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 Services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WSDL? REST?</a:t>
            </a:r>
            <a:endParaRPr kumimoji="0" lang="en-GB" sz="3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6" name="Folded Corner 125"/>
          <p:cNvSpPr/>
          <p:nvPr/>
        </p:nvSpPr>
        <p:spPr>
          <a:xfrm>
            <a:off x="11213958" y="3550945"/>
            <a:ext cx="912184" cy="374529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XML file</a:t>
            </a:r>
            <a:endParaRPr kumimoji="0" lang="en-GB" sz="3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7" name="Folded Corner 126"/>
          <p:cNvSpPr/>
          <p:nvPr/>
        </p:nvSpPr>
        <p:spPr>
          <a:xfrm>
            <a:off x="10654996" y="5854109"/>
            <a:ext cx="748371" cy="57531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AIM P21 file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00" b="0" i="1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8" name="Folded Corner 127"/>
          <p:cNvSpPr/>
          <p:nvPr/>
        </p:nvSpPr>
        <p:spPr>
          <a:xfrm>
            <a:off x="10528396" y="2234581"/>
            <a:ext cx="1371123" cy="469772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 concepts  on the Web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OWL </a:t>
            </a:r>
          </a:p>
        </p:txBody>
      </p:sp>
      <p:sp>
        <p:nvSpPr>
          <p:cNvPr id="135" name="Flèche vers la droite 59"/>
          <p:cNvSpPr/>
          <p:nvPr/>
        </p:nvSpPr>
        <p:spPr>
          <a:xfrm>
            <a:off x="9274525" y="2428851"/>
            <a:ext cx="1380472" cy="434336"/>
          </a:xfrm>
          <a:prstGeom prst="rightArrow">
            <a:avLst>
              <a:gd name="adj1" fmla="val 69556"/>
              <a:gd name="adj2" fmla="val 33311"/>
            </a:avLst>
          </a:prstGeom>
          <a:solidFill>
            <a:schemeClr val="accent4">
              <a:lumMod val="20000"/>
              <a:lumOff val="80000"/>
            </a:schemeClr>
          </a:solidFill>
          <a:ln w="6350" cmpd="sng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to OWL binding</a:t>
            </a:r>
          </a:p>
        </p:txBody>
      </p:sp>
      <p:sp>
        <p:nvSpPr>
          <p:cNvPr id="136" name="Flèche vers la droite 59"/>
          <p:cNvSpPr/>
          <p:nvPr/>
        </p:nvSpPr>
        <p:spPr>
          <a:xfrm>
            <a:off x="9673315" y="3651348"/>
            <a:ext cx="1630169" cy="337845"/>
          </a:xfrm>
          <a:prstGeom prst="rightArrow">
            <a:avLst>
              <a:gd name="adj1" fmla="val 69556"/>
              <a:gd name="adj2" fmla="val 33311"/>
            </a:avLst>
          </a:prstGeom>
          <a:solidFill>
            <a:schemeClr val="accent6">
              <a:lumMod val="20000"/>
              <a:lumOff val="80000"/>
            </a:schemeClr>
          </a:solidFill>
          <a:ln w="6350" cmpd="sng">
            <a:solidFill>
              <a:srgbClr val="00B050"/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to XSD binding</a:t>
            </a:r>
          </a:p>
        </p:txBody>
      </p:sp>
      <p:sp>
        <p:nvSpPr>
          <p:cNvPr id="137" name="Flèche vers la droite 59"/>
          <p:cNvSpPr/>
          <p:nvPr/>
        </p:nvSpPr>
        <p:spPr>
          <a:xfrm>
            <a:off x="9342792" y="5852773"/>
            <a:ext cx="1356060" cy="560808"/>
          </a:xfrm>
          <a:prstGeom prst="rightArrow">
            <a:avLst>
              <a:gd name="adj1" fmla="val 69556"/>
              <a:gd name="adj2" fmla="val 33311"/>
            </a:avLst>
          </a:prstGeom>
          <a:solidFill>
            <a:schemeClr val="accent5">
              <a:lumMod val="20000"/>
              <a:lumOff val="80000"/>
            </a:schemeClr>
          </a:solidFill>
          <a:ln w="6350" cmpd="sng">
            <a:solidFill>
              <a:srgbClr val="0070C0"/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SysMLto EXPRESS binding</a:t>
            </a:r>
          </a:p>
        </p:txBody>
      </p:sp>
      <p:sp>
        <p:nvSpPr>
          <p:cNvPr id="138" name="Rectangle 137"/>
          <p:cNvSpPr/>
          <p:nvPr/>
        </p:nvSpPr>
        <p:spPr>
          <a:xfrm flipH="1">
            <a:off x="8786945" y="3232412"/>
            <a:ext cx="487580" cy="3781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 models</a:t>
            </a:r>
            <a:endParaRPr kumimoji="0" lang="en-GB" sz="1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9" name="Flèche vers la droite 59"/>
          <p:cNvSpPr/>
          <p:nvPr/>
        </p:nvSpPr>
        <p:spPr>
          <a:xfrm>
            <a:off x="9242280" y="3247730"/>
            <a:ext cx="1286116" cy="269862"/>
          </a:xfrm>
          <a:prstGeom prst="rightArrow">
            <a:avLst>
              <a:gd name="adj1" fmla="val 69556"/>
              <a:gd name="adj2" fmla="val 33311"/>
            </a:avLst>
          </a:prstGeom>
          <a:solidFill>
            <a:schemeClr val="accent4">
              <a:lumMod val="20000"/>
              <a:lumOff val="80000"/>
            </a:schemeClr>
          </a:solidFill>
          <a:ln w="6350" cmpd="sng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to services binding</a:t>
            </a:r>
          </a:p>
        </p:txBody>
      </p:sp>
      <p:sp>
        <p:nvSpPr>
          <p:cNvPr id="141" name="Folded Corner 140"/>
          <p:cNvSpPr/>
          <p:nvPr/>
        </p:nvSpPr>
        <p:spPr>
          <a:xfrm>
            <a:off x="10699766" y="4693851"/>
            <a:ext cx="1101707" cy="443879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 w="6350" cmpd="sng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???  Core XML file ???</a:t>
            </a:r>
          </a:p>
        </p:txBody>
      </p:sp>
      <p:sp>
        <p:nvSpPr>
          <p:cNvPr id="143" name="Can 142"/>
          <p:cNvSpPr/>
          <p:nvPr/>
        </p:nvSpPr>
        <p:spPr>
          <a:xfrm flipH="1">
            <a:off x="10993433" y="5278460"/>
            <a:ext cx="660832" cy="443755"/>
          </a:xfrm>
          <a:prstGeom prst="ca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STEP RDL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OWL </a:t>
            </a:r>
          </a:p>
        </p:txBody>
      </p:sp>
      <p:sp>
        <p:nvSpPr>
          <p:cNvPr id="144" name="Flèche vers la droite 59"/>
          <p:cNvSpPr/>
          <p:nvPr/>
        </p:nvSpPr>
        <p:spPr>
          <a:xfrm>
            <a:off x="9342870" y="5229376"/>
            <a:ext cx="1682835" cy="434336"/>
          </a:xfrm>
          <a:prstGeom prst="rightArrow">
            <a:avLst>
              <a:gd name="adj1" fmla="val 69556"/>
              <a:gd name="adj2" fmla="val 33311"/>
            </a:avLst>
          </a:prstGeom>
          <a:solidFill>
            <a:schemeClr val="accent4">
              <a:lumMod val="20000"/>
              <a:lumOff val="80000"/>
            </a:schemeClr>
          </a:solidFill>
          <a:ln w="6350" cmpd="sng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to OWL binding</a:t>
            </a:r>
          </a:p>
        </p:txBody>
      </p:sp>
      <p:sp>
        <p:nvSpPr>
          <p:cNvPr id="145" name="Can 144"/>
          <p:cNvSpPr/>
          <p:nvPr/>
        </p:nvSpPr>
        <p:spPr>
          <a:xfrm flipH="1">
            <a:off x="11037203" y="4057368"/>
            <a:ext cx="753691" cy="427153"/>
          </a:xfrm>
          <a:prstGeom prst="ca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Domain RDL 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OWL </a:t>
            </a:r>
          </a:p>
        </p:txBody>
      </p:sp>
      <p:sp>
        <p:nvSpPr>
          <p:cNvPr id="146" name="Flèche vers la droite 59"/>
          <p:cNvSpPr/>
          <p:nvPr/>
        </p:nvSpPr>
        <p:spPr>
          <a:xfrm>
            <a:off x="9342792" y="4148867"/>
            <a:ext cx="1682835" cy="283510"/>
          </a:xfrm>
          <a:prstGeom prst="rightArrow">
            <a:avLst>
              <a:gd name="adj1" fmla="val 69556"/>
              <a:gd name="adj2" fmla="val 33311"/>
            </a:avLst>
          </a:prstGeom>
          <a:solidFill>
            <a:schemeClr val="accent4">
              <a:lumMod val="20000"/>
              <a:lumOff val="80000"/>
            </a:schemeClr>
          </a:solidFill>
          <a:ln w="6350" cmpd="sng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to OWL binding</a:t>
            </a:r>
          </a:p>
        </p:txBody>
      </p:sp>
      <p:sp>
        <p:nvSpPr>
          <p:cNvPr id="185" name="Rectangle 184"/>
          <p:cNvSpPr/>
          <p:nvPr/>
        </p:nvSpPr>
        <p:spPr>
          <a:xfrm flipH="1">
            <a:off x="6737124" y="4554614"/>
            <a:ext cx="847637" cy="8277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ARMs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86" name="Rectangle 185"/>
          <p:cNvSpPr/>
          <p:nvPr/>
        </p:nvSpPr>
        <p:spPr>
          <a:xfrm flipH="1">
            <a:off x="6779842" y="4620452"/>
            <a:ext cx="847637" cy="8277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ARMs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translated from EXPRESS </a:t>
            </a:r>
            <a:endParaRPr kumimoji="0" lang="en-GB" sz="500" b="0" i="1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87" name="Double flèche horizontale 18"/>
          <p:cNvSpPr/>
          <p:nvPr/>
        </p:nvSpPr>
        <p:spPr>
          <a:xfrm flipH="1">
            <a:off x="7540464" y="4563170"/>
            <a:ext cx="586895" cy="915650"/>
          </a:xfrm>
          <a:prstGeom prst="leftRightArrow">
            <a:avLst>
              <a:gd name="adj1" fmla="val 82710"/>
              <a:gd name="adj2" fmla="val 13226"/>
            </a:avLst>
          </a:prstGeom>
          <a:solidFill>
            <a:schemeClr val="bg1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(same as extension 2) </a:t>
            </a:r>
          </a:p>
        </p:txBody>
      </p:sp>
      <p:sp>
        <p:nvSpPr>
          <p:cNvPr id="184" name="Double flèche horizontale 18"/>
          <p:cNvSpPr/>
          <p:nvPr/>
        </p:nvSpPr>
        <p:spPr>
          <a:xfrm flipH="1">
            <a:off x="6694694" y="5374656"/>
            <a:ext cx="869901" cy="627637"/>
          </a:xfrm>
          <a:prstGeom prst="upDownArrow">
            <a:avLst>
              <a:gd name="adj1" fmla="val 83516"/>
              <a:gd name="adj2" fmla="val 1811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derived from stepmod</a:t>
            </a:r>
          </a:p>
        </p:txBody>
      </p:sp>
      <p:sp>
        <p:nvSpPr>
          <p:cNvPr id="235" name="Left-Right Arrow 234"/>
          <p:cNvSpPr/>
          <p:nvPr/>
        </p:nvSpPr>
        <p:spPr>
          <a:xfrm flipH="1">
            <a:off x="8680017" y="3653633"/>
            <a:ext cx="1035781" cy="423746"/>
          </a:xfrm>
          <a:prstGeom prst="leftRightArrow">
            <a:avLst>
              <a:gd name="adj1" fmla="val 87914"/>
              <a:gd name="adj2" fmla="val 23135"/>
            </a:avLst>
          </a:prstGeom>
          <a:solidFill>
            <a:schemeClr val="accent5">
              <a:lumMod val="20000"/>
              <a:lumOff val="80000"/>
            </a:schemeClr>
          </a:solidFill>
          <a:ln w="38100" cmpd="sng">
            <a:solidFill>
              <a:srgbClr val="0070C0"/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NEW XSD Impl Mapping</a:t>
            </a:r>
          </a:p>
        </p:txBody>
      </p:sp>
      <p:sp>
        <p:nvSpPr>
          <p:cNvPr id="236" name="Flèche vers la droite 59"/>
          <p:cNvSpPr/>
          <p:nvPr/>
        </p:nvSpPr>
        <p:spPr>
          <a:xfrm>
            <a:off x="9374071" y="4853171"/>
            <a:ext cx="1630169" cy="337845"/>
          </a:xfrm>
          <a:prstGeom prst="rightArrow">
            <a:avLst>
              <a:gd name="adj1" fmla="val 69556"/>
              <a:gd name="adj2" fmla="val 33311"/>
            </a:avLst>
          </a:prstGeom>
          <a:solidFill>
            <a:schemeClr val="accent6">
              <a:lumMod val="20000"/>
              <a:lumOff val="80000"/>
            </a:schemeClr>
          </a:solidFill>
          <a:ln w="6350" cmpd="sng">
            <a:solidFill>
              <a:srgbClr val="00B050"/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to XSD binding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81395" y="5158406"/>
            <a:ext cx="108000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modules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Double flèche horizontale 18"/>
          <p:cNvSpPr/>
          <p:nvPr/>
        </p:nvSpPr>
        <p:spPr>
          <a:xfrm flipH="1">
            <a:off x="1453757" y="2929058"/>
            <a:ext cx="746177" cy="456042"/>
          </a:xfrm>
          <a:prstGeom prst="leftRightArrow">
            <a:avLst>
              <a:gd name="adj1" fmla="val 71633"/>
              <a:gd name="adj2" fmla="val 2707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E4F1110-2D1E-254B-84E2-A0B91537DA2D}"/>
              </a:ext>
            </a:extLst>
          </p:cNvPr>
          <p:cNvSpPr txBox="1"/>
          <p:nvPr/>
        </p:nvSpPr>
        <p:spPr>
          <a:xfrm>
            <a:off x="2156464" y="5173794"/>
            <a:ext cx="880084" cy="2154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1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4FF6E5C-2601-0845-8D50-D6BB4721F5FE}"/>
              </a:ext>
            </a:extLst>
          </p:cNvPr>
          <p:cNvSpPr txBox="1"/>
          <p:nvPr/>
        </p:nvSpPr>
        <p:spPr>
          <a:xfrm>
            <a:off x="8790067" y="1127065"/>
            <a:ext cx="843372" cy="2154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4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6E1D70-0A34-184B-A4BB-3112D39F8908}"/>
              </a:ext>
            </a:extLst>
          </p:cNvPr>
          <p:cNvSpPr txBox="1"/>
          <p:nvPr/>
        </p:nvSpPr>
        <p:spPr>
          <a:xfrm>
            <a:off x="8790067" y="1434155"/>
            <a:ext cx="843372" cy="215444"/>
          </a:xfrm>
          <a:prstGeom prst="rect">
            <a:avLst/>
          </a:prstGeom>
          <a:solidFill>
            <a:srgbClr val="FBE6D6"/>
          </a:solidFill>
          <a:ln>
            <a:solidFill>
              <a:srgbClr val="FF0000"/>
            </a:solidFill>
          </a:ln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5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ABE5A97-020D-304C-A9B6-FBCF7F6DB462}"/>
              </a:ext>
            </a:extLst>
          </p:cNvPr>
          <p:cNvSpPr txBox="1"/>
          <p:nvPr/>
        </p:nvSpPr>
        <p:spPr>
          <a:xfrm>
            <a:off x="4506770" y="5173794"/>
            <a:ext cx="843372" cy="2154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3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D32E717-EF05-CE4D-8487-37996EFC268D}"/>
              </a:ext>
            </a:extLst>
          </p:cNvPr>
          <p:cNvSpPr txBox="1"/>
          <p:nvPr/>
        </p:nvSpPr>
        <p:spPr>
          <a:xfrm>
            <a:off x="3331617" y="5173794"/>
            <a:ext cx="880084" cy="21544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Extension 2</a:t>
            </a:r>
          </a:p>
        </p:txBody>
      </p:sp>
      <p:sp>
        <p:nvSpPr>
          <p:cNvPr id="75" name="Double flèche horizontale 18">
            <a:extLst>
              <a:ext uri="{FF2B5EF4-FFF2-40B4-BE49-F238E27FC236}">
                <a16:creationId xmlns:a16="http://schemas.microsoft.com/office/drawing/2014/main" id="{CD7C19D5-3885-9A41-AD4B-642C005E2F62}"/>
              </a:ext>
            </a:extLst>
          </p:cNvPr>
          <p:cNvSpPr/>
          <p:nvPr/>
        </p:nvSpPr>
        <p:spPr>
          <a:xfrm flipH="1">
            <a:off x="7695358" y="5374656"/>
            <a:ext cx="869901" cy="627637"/>
          </a:xfrm>
          <a:prstGeom prst="upDownArrow">
            <a:avLst>
              <a:gd name="adj1" fmla="val 83516"/>
              <a:gd name="adj2" fmla="val 18112"/>
            </a:avLst>
          </a:prstGeom>
          <a:solidFill>
            <a:srgbClr val="FBE6D6"/>
          </a:solidFill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SysML </a:t>
            </a:r>
            <a:b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9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Mappings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1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derived from stepmod</a:t>
            </a:r>
          </a:p>
        </p:txBody>
      </p:sp>
    </p:spTree>
    <p:extLst>
      <p:ext uri="{BB962C8B-B14F-4D97-AF65-F5344CB8AC3E}">
        <p14:creationId xmlns:p14="http://schemas.microsoft.com/office/powerpoint/2010/main" val="2871199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76C33BC6391344908C793F0336E7AA" ma:contentTypeVersion="4" ma:contentTypeDescription="Create a new document." ma:contentTypeScope="" ma:versionID="1e5e1e840969f2a74721de77a220edce">
  <xsd:schema xmlns:xsd="http://www.w3.org/2001/XMLSchema" xmlns:xs="http://www.w3.org/2001/XMLSchema" xmlns:p="http://schemas.microsoft.com/office/2006/metadata/properties" xmlns:ns2="d0619ad3-09d0-4d22-a7b2-850a6149e099" xmlns:ns3="72f09591-c22f-455b-8cc9-5da451fd314e" targetNamespace="http://schemas.microsoft.com/office/2006/metadata/properties" ma:root="true" ma:fieldsID="9a558a34ae3596f82fea6ea41bd99e1a" ns2:_="" ns3:_="">
    <xsd:import namespace="d0619ad3-09d0-4d22-a7b2-850a6149e099"/>
    <xsd:import namespace="72f09591-c22f-455b-8cc9-5da451fd314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LastSharedByUser" minOccurs="0"/>
                <xsd:element ref="ns3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619ad3-09d0-4d22-a7b2-850a6149e09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f09591-c22f-455b-8cc9-5da451fd314e" elementFormDefault="qualified">
    <xsd:import namespace="http://schemas.microsoft.com/office/2006/documentManagement/types"/>
    <xsd:import namespace="http://schemas.microsoft.com/office/infopath/2007/PartnerControls"/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2290B2-5254-40AB-B54B-FE747735BF0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B765769-96A6-4271-B4FF-FF897993B3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0619ad3-09d0-4d22-a7b2-850a6149e099"/>
    <ds:schemaRef ds:uri="72f09591-c22f-455b-8cc9-5da451fd31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21640</TotalTime>
  <Words>1982</Words>
  <Application>Microsoft Macintosh PowerPoint</Application>
  <PresentationFormat>Widescreen</PresentationFormat>
  <Paragraphs>797</Paragraphs>
  <Slides>19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ＭＳ Ｐゴシック</vt:lpstr>
      <vt:lpstr>ＭＳ Ｐゴシック</vt:lpstr>
      <vt:lpstr>Arial</vt:lpstr>
      <vt:lpstr>Calibri</vt:lpstr>
      <vt:lpstr>Calibri Light</vt:lpstr>
      <vt:lpstr>Mangal</vt:lpstr>
      <vt:lpstr>Monotype Sorts</vt:lpstr>
      <vt:lpstr>Perpetua</vt:lpstr>
      <vt:lpstr>Verdana</vt:lpstr>
      <vt:lpstr>Wingdings</vt:lpstr>
      <vt:lpstr>Office Theme</vt:lpstr>
      <vt:lpstr>AIA – ASD Interoperability confcal on the 25th of April 2018  STEP Extended Architecture</vt:lpstr>
      <vt:lpstr>STEP as cornerstone the Aerospace Defence Product lifecycle interoperability for long period of time </vt:lpstr>
      <vt:lpstr>Context for the  STEP Extended Architecture</vt:lpstr>
      <vt:lpstr>New challenges for the 21st Century </vt:lpstr>
      <vt:lpstr>Requirements of the STEP extended architecture  defined during Feb 2014 Workshop</vt:lpstr>
      <vt:lpstr>Overview of the STEP update architecture for AP242 e2</vt:lpstr>
      <vt:lpstr>PowerPoint Presentation</vt:lpstr>
      <vt:lpstr>PowerPoint Presentation</vt:lpstr>
      <vt:lpstr>PowerPoint Presentation</vt:lpstr>
      <vt:lpstr>Path to migration</vt:lpstr>
      <vt:lpstr>Plan and resources needs for 2018   (in discussion with teams)</vt:lpstr>
      <vt:lpstr>PowerPoint Presentation</vt:lpstr>
      <vt:lpstr>Ndoc status     ToDo</vt:lpstr>
      <vt:lpstr>Deliverable Status and Issues</vt:lpstr>
      <vt:lpstr>Last 6months Accomplishments</vt:lpstr>
      <vt:lpstr>PowerPoint Presentation</vt:lpstr>
      <vt:lpstr>High level architecture</vt:lpstr>
      <vt:lpstr>Synergy between  STEP Extended Architecture development  and STEPmod migration</vt:lpstr>
      <vt:lpstr>Target Parts Structure for AP in  STEP Extended Architecture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Architecture Webex</dc:title>
  <dc:creator> </dc:creator>
  <cp:lastModifiedBy>Jean Brangé [Boost Conseil]</cp:lastModifiedBy>
  <cp:revision>231</cp:revision>
  <cp:lastPrinted>2017-10-26T11:55:38Z</cp:lastPrinted>
  <dcterms:created xsi:type="dcterms:W3CDTF">2016-10-20T15:16:44Z</dcterms:created>
  <dcterms:modified xsi:type="dcterms:W3CDTF">2018-04-25T13:23:51Z</dcterms:modified>
</cp:coreProperties>
</file>